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handoutMasterIdLst>
    <p:handoutMasterId r:id="rId28"/>
  </p:handoutMasterIdLst>
  <p:sldIdLst>
    <p:sldId id="256" r:id="rId2"/>
    <p:sldId id="283" r:id="rId3"/>
    <p:sldId id="284" r:id="rId4"/>
    <p:sldId id="281" r:id="rId5"/>
    <p:sldId id="285" r:id="rId6"/>
    <p:sldId id="282" r:id="rId7"/>
    <p:sldId id="286" r:id="rId8"/>
    <p:sldId id="287" r:id="rId9"/>
    <p:sldId id="274" r:id="rId10"/>
    <p:sldId id="275" r:id="rId11"/>
    <p:sldId id="277" r:id="rId12"/>
    <p:sldId id="276" r:id="rId13"/>
    <p:sldId id="278" r:id="rId14"/>
    <p:sldId id="279" r:id="rId15"/>
    <p:sldId id="280" r:id="rId16"/>
    <p:sldId id="288" r:id="rId17"/>
    <p:sldId id="289" r:id="rId18"/>
    <p:sldId id="290" r:id="rId19"/>
    <p:sldId id="291" r:id="rId20"/>
    <p:sldId id="294" r:id="rId21"/>
    <p:sldId id="292" r:id="rId22"/>
    <p:sldId id="293" r:id="rId23"/>
    <p:sldId id="295" r:id="rId24"/>
    <p:sldId id="296" r:id="rId25"/>
    <p:sldId id="297" r:id="rId26"/>
    <p:sldId id="271" r:id="rId27"/>
  </p:sldIdLst>
  <p:sldSz cx="12192000" cy="6858000"/>
  <p:notesSz cx="9928225" cy="67976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5" userDrawn="1">
          <p15:clr>
            <a:srgbClr val="A4A3A4"/>
          </p15:clr>
        </p15:guide>
        <p15:guide id="2" pos="733" userDrawn="1">
          <p15:clr>
            <a:srgbClr val="A4A3A4"/>
          </p15:clr>
        </p15:guide>
        <p15:guide id="3" orient="horz" pos="22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F2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7" autoAdjust="0"/>
    <p:restoredTop sz="94660"/>
  </p:normalViewPr>
  <p:slideViewPr>
    <p:cSldViewPr snapToGrid="0">
      <p:cViewPr varScale="1">
        <p:scale>
          <a:sx n="91" d="100"/>
          <a:sy n="91" d="100"/>
        </p:scale>
        <p:origin x="192" y="776"/>
      </p:cViewPr>
      <p:guideLst>
        <p:guide orient="horz" pos="845"/>
        <p:guide pos="733"/>
        <p:guide orient="horz" pos="227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185A7461-4836-410E-A547-C71184468886}" type="datetimeFigureOut">
              <a:rPr lang="en-SG" smtClean="0"/>
              <a:t>7/4/19</a:t>
            </a:fld>
            <a:endParaRPr lang="en-SG"/>
          </a:p>
        </p:txBody>
      </p:sp>
      <p:sp>
        <p:nvSpPr>
          <p:cNvPr id="4" name="Footer Placeholder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924A6CBB-6043-4423-9F46-25A1D437F002}" type="slidenum">
              <a:rPr lang="en-SG" smtClean="0"/>
              <a:t>‹#›</a:t>
            </a:fld>
            <a:endParaRPr lang="en-SG"/>
          </a:p>
        </p:txBody>
      </p:sp>
    </p:spTree>
    <p:extLst>
      <p:ext uri="{BB962C8B-B14F-4D97-AF65-F5344CB8AC3E}">
        <p14:creationId xmlns:p14="http://schemas.microsoft.com/office/powerpoint/2010/main" val="228441624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4/7/19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4/7/19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4/7/19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4/7/19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4/7/19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4/7/19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4/7/19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4/7/19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4/7/19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1560" y="1487639"/>
            <a:ext cx="9671858" cy="2816506"/>
          </a:xfrm>
        </p:spPr>
        <p:txBody>
          <a:bodyPr/>
          <a:lstStyle/>
          <a:p>
            <a:r>
              <a:rPr lang="en-US" sz="4500" dirty="0">
                <a:latin typeface="Bahnschrift Condensed" panose="020B0502040204020203" pitchFamily="34" charset="0"/>
              </a:rPr>
              <a:t>The Author-topic model applied to tweets for Bitcoin price prediction </a:t>
            </a:r>
            <a:endParaRPr lang="en-SG" sz="4500" dirty="0">
              <a:latin typeface="Bahnschrift Condensed" panose="020B0502040204020203" pitchFamily="34" charset="0"/>
            </a:endParaRPr>
          </a:p>
        </p:txBody>
      </p:sp>
      <p:sp>
        <p:nvSpPr>
          <p:cNvPr id="3" name="Subtitle 2"/>
          <p:cNvSpPr>
            <a:spLocks noGrp="1"/>
          </p:cNvSpPr>
          <p:nvPr>
            <p:ph type="subTitle" idx="1"/>
          </p:nvPr>
        </p:nvSpPr>
        <p:spPr>
          <a:xfrm>
            <a:off x="1163638" y="4553038"/>
            <a:ext cx="7891272" cy="1069848"/>
          </a:xfrm>
        </p:spPr>
        <p:txBody>
          <a:bodyPr>
            <a:normAutofit fontScale="55000" lnSpcReduction="20000"/>
          </a:bodyPr>
          <a:lstStyle/>
          <a:p>
            <a:r>
              <a:rPr lang="en-SG" sz="2000" dirty="0"/>
              <a:t>Team </a:t>
            </a:r>
            <a:r>
              <a:rPr lang="en-SG" sz="2000" dirty="0" err="1"/>
              <a:t>Doctrina</a:t>
            </a:r>
            <a:r>
              <a:rPr lang="en-SG" sz="2000" dirty="0"/>
              <a:t> Apparatus</a:t>
            </a:r>
          </a:p>
          <a:p>
            <a:r>
              <a:rPr lang="en-US" sz="2000" dirty="0"/>
              <a:t>HO </a:t>
            </a:r>
            <a:r>
              <a:rPr lang="en-US" sz="2000" dirty="0" err="1"/>
              <a:t>Ngok</a:t>
            </a:r>
            <a:r>
              <a:rPr lang="en-US" sz="2000" dirty="0"/>
              <a:t> Chao</a:t>
            </a:r>
          </a:p>
          <a:p>
            <a:r>
              <a:rPr lang="en-US" sz="2000" dirty="0"/>
              <a:t>CHEN </a:t>
            </a:r>
            <a:r>
              <a:rPr lang="en-US" sz="2000" dirty="0" err="1"/>
              <a:t>Zhiwei</a:t>
            </a:r>
            <a:endParaRPr lang="en-US" sz="2000" dirty="0"/>
          </a:p>
          <a:p>
            <a:r>
              <a:rPr lang="en-US" sz="2000" dirty="0"/>
              <a:t>LIAN</a:t>
            </a:r>
            <a:r>
              <a:rPr lang="zh-CN" altLang="en-US" sz="2000" dirty="0"/>
              <a:t> </a:t>
            </a:r>
            <a:r>
              <a:rPr lang="en-US" altLang="zh-CN" sz="2000" dirty="0" err="1"/>
              <a:t>Zirui</a:t>
            </a:r>
            <a:endParaRPr lang="en-SG" sz="2000" dirty="0"/>
          </a:p>
        </p:txBody>
      </p:sp>
      <p:pic>
        <p:nvPicPr>
          <p:cNvPr id="1026" name="Picture 2" descr="File:Twitter bird logo 2012.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5734" y="4304145"/>
            <a:ext cx="2857500" cy="23241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bitco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2068" y="3926038"/>
            <a:ext cx="1253999" cy="125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73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066800" y="287528"/>
            <a:ext cx="10058400" cy="1609344"/>
          </a:xfrm>
        </p:spPr>
        <p:txBody>
          <a:bodyPr/>
          <a:lstStyle/>
          <a:p>
            <a:r>
              <a:rPr lang="en-US" dirty="0"/>
              <a:t>EMPIRICAL TEST</a:t>
            </a:r>
            <a:endParaRPr lang="en-SG" dirty="0"/>
          </a:p>
        </p:txBody>
      </p:sp>
      <p:pic>
        <p:nvPicPr>
          <p:cNvPr id="6" name="图片 5"/>
          <p:cNvPicPr/>
          <p:nvPr/>
        </p:nvPicPr>
        <p:blipFill>
          <a:blip r:embed="rId2"/>
          <a:stretch>
            <a:fillRect/>
          </a:stretch>
        </p:blipFill>
        <p:spPr>
          <a:xfrm>
            <a:off x="798491" y="1896871"/>
            <a:ext cx="4778062" cy="2842553"/>
          </a:xfrm>
          <a:prstGeom prst="rect">
            <a:avLst/>
          </a:prstGeom>
        </p:spPr>
      </p:pic>
      <p:sp>
        <p:nvSpPr>
          <p:cNvPr id="7" name="矩形 6"/>
          <p:cNvSpPr/>
          <p:nvPr/>
        </p:nvSpPr>
        <p:spPr>
          <a:xfrm>
            <a:off x="6370749" y="948597"/>
            <a:ext cx="5821251" cy="4216539"/>
          </a:xfrm>
          <a:prstGeom prst="rect">
            <a:avLst/>
          </a:prstGeom>
        </p:spPr>
        <p:txBody>
          <a:bodyPr wrap="square">
            <a:spAutoFit/>
          </a:bodyPr>
          <a:lstStyle/>
          <a:p>
            <a:r>
              <a:rPr lang="en-US" altLang="zh-CN" sz="2000" b="1" dirty="0">
                <a:solidFill>
                  <a:srgbClr val="FF0000"/>
                </a:solidFill>
              </a:rPr>
              <a:t>Step 1  </a:t>
            </a:r>
            <a:r>
              <a:rPr lang="en-US" altLang="zh-CN" dirty="0"/>
              <a:t>ADF  TEST          </a:t>
            </a:r>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sz="2000" b="1" dirty="0">
              <a:solidFill>
                <a:srgbClr val="FF0000"/>
              </a:solidFill>
            </a:endParaRPr>
          </a:p>
          <a:p>
            <a:endParaRPr lang="en-US" altLang="zh-CN" sz="2000" b="1" dirty="0">
              <a:solidFill>
                <a:srgbClr val="FF0000"/>
              </a:solidFill>
            </a:endParaRPr>
          </a:p>
          <a:p>
            <a:r>
              <a:rPr lang="en-US" altLang="zh-CN" sz="2000" b="1" dirty="0">
                <a:solidFill>
                  <a:srgbClr val="FF0000"/>
                </a:solidFill>
              </a:rPr>
              <a:t>Step 2</a:t>
            </a:r>
            <a:r>
              <a:rPr lang="en-US" altLang="zh-CN" sz="2400" b="1" dirty="0">
                <a:solidFill>
                  <a:srgbClr val="FF0000"/>
                </a:solidFill>
              </a:rPr>
              <a:t>  </a:t>
            </a:r>
            <a:r>
              <a:rPr lang="en-US" altLang="zh-CN" dirty="0"/>
              <a:t>Linear regression</a:t>
            </a:r>
          </a:p>
          <a:p>
            <a:endParaRPr lang="en-US" altLang="zh-CN" dirty="0"/>
          </a:p>
          <a:p>
            <a:r>
              <a:rPr lang="en-US" altLang="zh-CN" dirty="0">
                <a:latin typeface="Garamond" panose="02020404030301010803" pitchFamily="18" charset="0"/>
              </a:rPr>
              <a:t>R-Square&lt;1%, Non-linear</a:t>
            </a:r>
            <a:endParaRPr lang="en-US" altLang="zh-CN" sz="2000" b="1" dirty="0">
              <a:solidFill>
                <a:srgbClr val="FF0000"/>
              </a:solidFill>
              <a:latin typeface="Garamond" panose="02020404030301010803" pitchFamily="18" charset="0"/>
            </a:endParaRPr>
          </a:p>
          <a:p>
            <a:endParaRPr lang="en-US" altLang="zh-CN" sz="2000" b="1" dirty="0">
              <a:solidFill>
                <a:srgbClr val="FF0000"/>
              </a:solidFill>
            </a:endParaRPr>
          </a:p>
          <a:p>
            <a:endParaRPr lang="en-US" altLang="zh-CN" sz="2000" b="1" dirty="0">
              <a:solidFill>
                <a:srgbClr val="FF0000"/>
              </a:solidFill>
            </a:endParaRPr>
          </a:p>
        </p:txBody>
      </p:sp>
      <p:sp>
        <p:nvSpPr>
          <p:cNvPr id="9" name="矩形 8"/>
          <p:cNvSpPr/>
          <p:nvPr/>
        </p:nvSpPr>
        <p:spPr>
          <a:xfrm>
            <a:off x="665123" y="5029201"/>
            <a:ext cx="4839145" cy="369332"/>
          </a:xfrm>
          <a:prstGeom prst="rect">
            <a:avLst/>
          </a:prstGeom>
        </p:spPr>
        <p:txBody>
          <a:bodyPr wrap="none">
            <a:spAutoFit/>
          </a:bodyPr>
          <a:lstStyle/>
          <a:p>
            <a:r>
              <a:rPr lang="en-US" altLang="zh-CN" b="1" dirty="0">
                <a:solidFill>
                  <a:srgbClr val="FF0000"/>
                </a:solidFill>
              </a:rPr>
              <a:t>DIF_LOG_PRICE: </a:t>
            </a:r>
            <a:r>
              <a:rPr lang="en-US" altLang="zh-CN" dirty="0"/>
              <a:t>difference of log(price)</a:t>
            </a:r>
          </a:p>
        </p:txBody>
      </p:sp>
      <p:sp>
        <p:nvSpPr>
          <p:cNvPr id="10" name="矩形 9"/>
          <p:cNvSpPr/>
          <p:nvPr/>
        </p:nvSpPr>
        <p:spPr>
          <a:xfrm>
            <a:off x="665123" y="5671279"/>
            <a:ext cx="3303918" cy="646331"/>
          </a:xfrm>
          <a:prstGeom prst="rect">
            <a:avLst/>
          </a:prstGeom>
        </p:spPr>
        <p:txBody>
          <a:bodyPr wrap="none">
            <a:spAutoFit/>
          </a:bodyPr>
          <a:lstStyle/>
          <a:p>
            <a:r>
              <a:rPr lang="en-US" altLang="zh-CN" b="1" dirty="0">
                <a:solidFill>
                  <a:srgbClr val="FF0000"/>
                </a:solidFill>
              </a:rPr>
              <a:t>DPRICE: </a:t>
            </a:r>
            <a:r>
              <a:rPr lang="en-US" altLang="zh-CN" dirty="0"/>
              <a:t>difference of price</a:t>
            </a:r>
          </a:p>
          <a:p>
            <a:endParaRPr lang="en-US" altLang="zh-CN" b="1" dirty="0">
              <a:solidFill>
                <a:srgbClr val="FF0000"/>
              </a:solidFill>
            </a:endParaRPr>
          </a:p>
        </p:txBody>
      </p:sp>
      <p:graphicFrame>
        <p:nvGraphicFramePr>
          <p:cNvPr id="11" name="表格 10"/>
          <p:cNvGraphicFramePr>
            <a:graphicFrameLocks noGrp="1"/>
          </p:cNvGraphicFramePr>
          <p:nvPr>
            <p:extLst>
              <p:ext uri="{D42A27DB-BD31-4B8C-83A1-F6EECF244321}">
                <p14:modId xmlns:p14="http://schemas.microsoft.com/office/powerpoint/2010/main" val="2602308432"/>
              </p:ext>
            </p:extLst>
          </p:nvPr>
        </p:nvGraphicFramePr>
        <p:xfrm>
          <a:off x="6370749" y="1702394"/>
          <a:ext cx="4339040" cy="1285526"/>
        </p:xfrm>
        <a:graphic>
          <a:graphicData uri="http://schemas.openxmlformats.org/drawingml/2006/table">
            <a:tbl>
              <a:tblPr firstRow="1" firstCol="1" bandRow="1">
                <a:tableStyleId>{7DF18680-E054-41AD-8BC1-D1AEF772440D}</a:tableStyleId>
              </a:tblPr>
              <a:tblGrid>
                <a:gridCol w="2117819">
                  <a:extLst>
                    <a:ext uri="{9D8B030D-6E8A-4147-A177-3AD203B41FA5}">
                      <a16:colId xmlns:a16="http://schemas.microsoft.com/office/drawing/2014/main" val="20000"/>
                    </a:ext>
                  </a:extLst>
                </a:gridCol>
                <a:gridCol w="1244650">
                  <a:extLst>
                    <a:ext uri="{9D8B030D-6E8A-4147-A177-3AD203B41FA5}">
                      <a16:colId xmlns:a16="http://schemas.microsoft.com/office/drawing/2014/main" val="20001"/>
                    </a:ext>
                  </a:extLst>
                </a:gridCol>
                <a:gridCol w="976571">
                  <a:extLst>
                    <a:ext uri="{9D8B030D-6E8A-4147-A177-3AD203B41FA5}">
                      <a16:colId xmlns:a16="http://schemas.microsoft.com/office/drawing/2014/main" val="20002"/>
                    </a:ext>
                  </a:extLst>
                </a:gridCol>
              </a:tblGrid>
              <a:tr h="337963">
                <a:tc>
                  <a:txBody>
                    <a:bodyPr/>
                    <a:lstStyle/>
                    <a:p>
                      <a:pPr algn="l">
                        <a:spcAft>
                          <a:spcPts val="0"/>
                        </a:spcAft>
                      </a:pPr>
                      <a:r>
                        <a:rPr lang="en-US" sz="2000" kern="100" dirty="0">
                          <a:effectLst/>
                          <a:latin typeface="Garamond" panose="02020404030301010803" pitchFamily="18" charset="0"/>
                        </a:rPr>
                        <a:t>ADF</a:t>
                      </a:r>
                      <a:endParaRPr lang="zh-CN" sz="20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Garamond" panose="02020404030301010803" pitchFamily="18" charset="0"/>
                        </a:rPr>
                        <a:t>t-Statistic</a:t>
                      </a:r>
                      <a:endParaRPr lang="zh-CN" sz="2000" kern="100">
                        <a:effectLst/>
                        <a:latin typeface="Garamond" panose="02020404030301010803"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Garamond" panose="02020404030301010803" pitchFamily="18" charset="0"/>
                        </a:rPr>
                        <a:t>Prob.*</a:t>
                      </a:r>
                      <a:endParaRPr lang="zh-CN" sz="2000" kern="100">
                        <a:effectLst/>
                        <a:latin typeface="Garamond" panose="02020404030301010803"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37963">
                <a:tc>
                  <a:txBody>
                    <a:bodyPr/>
                    <a:lstStyle/>
                    <a:p>
                      <a:pPr algn="l">
                        <a:spcAft>
                          <a:spcPts val="0"/>
                        </a:spcAft>
                      </a:pPr>
                      <a:r>
                        <a:rPr lang="en-US" sz="2000" kern="100" dirty="0">
                          <a:effectLst/>
                          <a:latin typeface="Garamond" panose="02020404030301010803" pitchFamily="18" charset="0"/>
                        </a:rPr>
                        <a:t>DIF_LOG_PRICE</a:t>
                      </a:r>
                      <a:endParaRPr lang="zh-CN" sz="20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Garamond" panose="02020404030301010803" pitchFamily="18" charset="0"/>
                        </a:rPr>
                        <a:t>-21.08865</a:t>
                      </a:r>
                      <a:endParaRPr lang="zh-CN" sz="20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a:effectLst/>
                          <a:latin typeface="Garamond" panose="02020404030301010803" pitchFamily="18" charset="0"/>
                        </a:rPr>
                        <a:t>0.0000</a:t>
                      </a:r>
                      <a:endParaRPr lang="zh-CN" sz="2000" kern="100">
                        <a:effectLst/>
                        <a:latin typeface="Garamond" panose="02020404030301010803"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37963">
                <a:tc>
                  <a:txBody>
                    <a:bodyPr/>
                    <a:lstStyle/>
                    <a:p>
                      <a:pPr algn="l">
                        <a:spcAft>
                          <a:spcPts val="0"/>
                        </a:spcAft>
                      </a:pPr>
                      <a:r>
                        <a:rPr lang="en-US" sz="2000" kern="100" dirty="0">
                          <a:effectLst/>
                          <a:latin typeface="Garamond" panose="02020404030301010803" pitchFamily="18" charset="0"/>
                        </a:rPr>
                        <a:t>DPRICE</a:t>
                      </a:r>
                      <a:endParaRPr lang="zh-CN" sz="20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Garamond" panose="02020404030301010803" pitchFamily="18" charset="0"/>
                        </a:rPr>
                        <a:t>-20.62311</a:t>
                      </a:r>
                      <a:endParaRPr lang="zh-CN" sz="20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en-US" sz="2000" kern="100" dirty="0">
                          <a:effectLst/>
                          <a:latin typeface="Garamond" panose="02020404030301010803" pitchFamily="18" charset="0"/>
                        </a:rPr>
                        <a:t>0.0000</a:t>
                      </a:r>
                      <a:endParaRPr lang="zh-CN" sz="20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9212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0373" y="305441"/>
            <a:ext cx="3466655" cy="400110"/>
          </a:xfrm>
          <a:prstGeom prst="rect">
            <a:avLst/>
          </a:prstGeom>
        </p:spPr>
        <p:txBody>
          <a:bodyPr wrap="none">
            <a:spAutoFit/>
          </a:bodyPr>
          <a:lstStyle/>
          <a:p>
            <a:r>
              <a:rPr lang="en-US" altLang="zh-CN" sz="2000" b="1" dirty="0">
                <a:solidFill>
                  <a:srgbClr val="FF0000"/>
                </a:solidFill>
              </a:rPr>
              <a:t>Step 3  </a:t>
            </a:r>
            <a:r>
              <a:rPr lang="en-US" altLang="zh-CN" dirty="0"/>
              <a:t>Granger Causality Test</a:t>
            </a:r>
          </a:p>
        </p:txBody>
      </p:sp>
      <p:graphicFrame>
        <p:nvGraphicFramePr>
          <p:cNvPr id="3" name="表格 2"/>
          <p:cNvGraphicFramePr>
            <a:graphicFrameLocks noGrp="1"/>
          </p:cNvGraphicFramePr>
          <p:nvPr>
            <p:extLst>
              <p:ext uri="{D42A27DB-BD31-4B8C-83A1-F6EECF244321}">
                <p14:modId xmlns:p14="http://schemas.microsoft.com/office/powerpoint/2010/main" val="2309019838"/>
              </p:ext>
            </p:extLst>
          </p:nvPr>
        </p:nvGraphicFramePr>
        <p:xfrm>
          <a:off x="593455" y="1005865"/>
          <a:ext cx="11177834" cy="1953724"/>
        </p:xfrm>
        <a:graphic>
          <a:graphicData uri="http://schemas.openxmlformats.org/drawingml/2006/table">
            <a:tbl>
              <a:tblPr firstRow="1" firstCol="1" bandRow="1">
                <a:tableStyleId>{7DF18680-E054-41AD-8BC1-D1AEF772440D}</a:tableStyleId>
              </a:tblPr>
              <a:tblGrid>
                <a:gridCol w="1239261">
                  <a:extLst>
                    <a:ext uri="{9D8B030D-6E8A-4147-A177-3AD203B41FA5}">
                      <a16:colId xmlns:a16="http://schemas.microsoft.com/office/drawing/2014/main" val="20000"/>
                    </a:ext>
                  </a:extLst>
                </a:gridCol>
                <a:gridCol w="717371">
                  <a:extLst>
                    <a:ext uri="{9D8B030D-6E8A-4147-A177-3AD203B41FA5}">
                      <a16:colId xmlns:a16="http://schemas.microsoft.com/office/drawing/2014/main" val="20001"/>
                    </a:ext>
                  </a:extLst>
                </a:gridCol>
                <a:gridCol w="9221202">
                  <a:extLst>
                    <a:ext uri="{9D8B030D-6E8A-4147-A177-3AD203B41FA5}">
                      <a16:colId xmlns:a16="http://schemas.microsoft.com/office/drawing/2014/main" val="20002"/>
                    </a:ext>
                  </a:extLst>
                </a:gridCol>
              </a:tblGrid>
              <a:tr h="209925">
                <a:tc>
                  <a:txBody>
                    <a:bodyPr/>
                    <a:lstStyle/>
                    <a:p>
                      <a:pPr algn="just">
                        <a:spcAft>
                          <a:spcPts val="0"/>
                        </a:spcAft>
                      </a:pPr>
                      <a:r>
                        <a:rPr lang="en-US" sz="1800" kern="100" dirty="0">
                          <a:effectLst/>
                          <a:latin typeface="Garamond" panose="02020404030301010803" pitchFamily="18" charset="0"/>
                        </a:rPr>
                        <a:t> </a:t>
                      </a:r>
                      <a:endParaRPr lang="zh-CN" sz="18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tc>
                  <a:txBody>
                    <a:bodyPr/>
                    <a:lstStyle/>
                    <a:p>
                      <a:pPr algn="just">
                        <a:spcAft>
                          <a:spcPts val="0"/>
                        </a:spcAft>
                      </a:pPr>
                      <a:r>
                        <a:rPr lang="en-US" sz="1800" kern="100">
                          <a:effectLst/>
                          <a:latin typeface="Garamond" panose="02020404030301010803" pitchFamily="18" charset="0"/>
                        </a:rPr>
                        <a:t> </a:t>
                      </a:r>
                      <a:endParaRPr lang="zh-CN" sz="1800" kern="10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tc>
                  <a:txBody>
                    <a:bodyPr/>
                    <a:lstStyle/>
                    <a:p>
                      <a:pPr algn="ctr">
                        <a:spcAft>
                          <a:spcPts val="0"/>
                        </a:spcAft>
                      </a:pPr>
                      <a:r>
                        <a:rPr lang="en-US" sz="1800" kern="100">
                          <a:effectLst/>
                          <a:latin typeface="Garamond" panose="02020404030301010803" pitchFamily="18" charset="0"/>
                        </a:rPr>
                        <a:t>Topics</a:t>
                      </a:r>
                      <a:endParaRPr lang="zh-CN" sz="1800" kern="10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extLst>
                  <a:ext uri="{0D108BD9-81ED-4DB2-BD59-A6C34878D82A}">
                    <a16:rowId xmlns:a16="http://schemas.microsoft.com/office/drawing/2014/main" val="10000"/>
                  </a:ext>
                </a:extLst>
              </a:tr>
              <a:tr h="428222">
                <a:tc rowSpan="2">
                  <a:txBody>
                    <a:bodyPr/>
                    <a:lstStyle/>
                    <a:p>
                      <a:pPr algn="just">
                        <a:spcAft>
                          <a:spcPts val="0"/>
                        </a:spcAft>
                      </a:pPr>
                      <a:r>
                        <a:rPr lang="en-US" sz="1800" kern="100" dirty="0">
                          <a:effectLst/>
                          <a:latin typeface="Garamond" panose="02020404030301010803" pitchFamily="18" charset="0"/>
                        </a:rPr>
                        <a:t>DIF_LOG_PRICE</a:t>
                      </a:r>
                      <a:endParaRPr lang="zh-CN" sz="18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tc>
                  <a:txBody>
                    <a:bodyPr/>
                    <a:lstStyle/>
                    <a:p>
                      <a:pPr algn="just">
                        <a:spcAft>
                          <a:spcPts val="0"/>
                        </a:spcAft>
                      </a:pPr>
                      <a:r>
                        <a:rPr lang="en-US" sz="1800" kern="100" dirty="0">
                          <a:effectLst/>
                          <a:latin typeface="Garamond" panose="02020404030301010803" pitchFamily="18" charset="0"/>
                        </a:rPr>
                        <a:t>&lt;0.05</a:t>
                      </a:r>
                      <a:endParaRPr lang="zh-CN" sz="18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tc>
                  <a:txBody>
                    <a:bodyPr/>
                    <a:lstStyle/>
                    <a:p>
                      <a:pPr algn="just">
                        <a:spcAft>
                          <a:spcPts val="0"/>
                        </a:spcAft>
                      </a:pPr>
                      <a:r>
                        <a:rPr lang="en-US" sz="1800" kern="100">
                          <a:effectLst/>
                          <a:latin typeface="Garamond" panose="02020404030301010803" pitchFamily="18" charset="0"/>
                        </a:rPr>
                        <a:t>D2/D6/D8/D9/D13/D22/D33/D29/D36/D37/D54/D55/D58/D63/D66/D67/D68/D85/D93</a:t>
                      </a:r>
                      <a:endParaRPr lang="zh-CN" sz="1800" kern="10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extLst>
                  <a:ext uri="{0D108BD9-81ED-4DB2-BD59-A6C34878D82A}">
                    <a16:rowId xmlns:a16="http://schemas.microsoft.com/office/drawing/2014/main" val="10001"/>
                  </a:ext>
                </a:extLst>
              </a:tr>
              <a:tr h="428222">
                <a:tc vMerge="1">
                  <a:txBody>
                    <a:bodyPr/>
                    <a:lstStyle/>
                    <a:p>
                      <a:endParaRPr lang="zh-CN" altLang="en-US"/>
                    </a:p>
                  </a:txBody>
                  <a:tcPr/>
                </a:tc>
                <a:tc>
                  <a:txBody>
                    <a:bodyPr/>
                    <a:lstStyle/>
                    <a:p>
                      <a:pPr algn="just">
                        <a:spcAft>
                          <a:spcPts val="0"/>
                        </a:spcAft>
                      </a:pPr>
                      <a:r>
                        <a:rPr lang="en-US" sz="1800" kern="100" dirty="0">
                          <a:effectLst/>
                          <a:latin typeface="Garamond" panose="02020404030301010803" pitchFamily="18" charset="0"/>
                        </a:rPr>
                        <a:t>&lt;0.1</a:t>
                      </a:r>
                      <a:endParaRPr lang="zh-CN" sz="18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tc>
                  <a:txBody>
                    <a:bodyPr/>
                    <a:lstStyle/>
                    <a:p>
                      <a:pPr algn="just">
                        <a:spcAft>
                          <a:spcPts val="0"/>
                        </a:spcAft>
                      </a:pPr>
                      <a:r>
                        <a:rPr lang="en-US" sz="1800" kern="100" dirty="0">
                          <a:effectLst/>
                          <a:latin typeface="Garamond" panose="02020404030301010803" pitchFamily="18" charset="0"/>
                        </a:rPr>
                        <a:t>(Include above)D16/D17/D19/D26/D33/D65/D78/D86</a:t>
                      </a:r>
                      <a:endParaRPr lang="zh-CN" sz="18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extLst>
                  <a:ext uri="{0D108BD9-81ED-4DB2-BD59-A6C34878D82A}">
                    <a16:rowId xmlns:a16="http://schemas.microsoft.com/office/drawing/2014/main" val="10002"/>
                  </a:ext>
                </a:extLst>
              </a:tr>
              <a:tr h="428222">
                <a:tc rowSpan="2">
                  <a:txBody>
                    <a:bodyPr/>
                    <a:lstStyle/>
                    <a:p>
                      <a:pPr algn="just">
                        <a:spcAft>
                          <a:spcPts val="0"/>
                        </a:spcAft>
                      </a:pPr>
                      <a:r>
                        <a:rPr lang="en-US" sz="1800" kern="100">
                          <a:effectLst/>
                          <a:latin typeface="Garamond" panose="02020404030301010803" pitchFamily="18" charset="0"/>
                        </a:rPr>
                        <a:t>DPRICE</a:t>
                      </a:r>
                      <a:endParaRPr lang="zh-CN" sz="1800" kern="10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tc>
                  <a:txBody>
                    <a:bodyPr/>
                    <a:lstStyle/>
                    <a:p>
                      <a:pPr algn="just">
                        <a:spcAft>
                          <a:spcPts val="0"/>
                        </a:spcAft>
                      </a:pPr>
                      <a:r>
                        <a:rPr lang="en-US" sz="1800" kern="100">
                          <a:effectLst/>
                          <a:latin typeface="Garamond" panose="02020404030301010803" pitchFamily="18" charset="0"/>
                        </a:rPr>
                        <a:t>&lt;0.05</a:t>
                      </a:r>
                      <a:endParaRPr lang="zh-CN" sz="1800" kern="10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tc>
                  <a:txBody>
                    <a:bodyPr/>
                    <a:lstStyle/>
                    <a:p>
                      <a:pPr algn="just">
                        <a:spcAft>
                          <a:spcPts val="0"/>
                        </a:spcAft>
                      </a:pPr>
                      <a:r>
                        <a:rPr lang="en-US" sz="1800" kern="100" dirty="0">
                          <a:effectLst/>
                          <a:latin typeface="Garamond" panose="02020404030301010803" pitchFamily="18" charset="0"/>
                        </a:rPr>
                        <a:t>D13/D14/D16/D19/D2/D22/D23/D29/D32/D33/D35/D36/D39/D49/D58/D59/D6/D66/D67/D69/D77/D79/D8/D99/D100</a:t>
                      </a:r>
                      <a:endParaRPr lang="zh-CN" sz="18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extLst>
                  <a:ext uri="{0D108BD9-81ED-4DB2-BD59-A6C34878D82A}">
                    <a16:rowId xmlns:a16="http://schemas.microsoft.com/office/drawing/2014/main" val="10003"/>
                  </a:ext>
                </a:extLst>
              </a:tr>
              <a:tr h="214111">
                <a:tc vMerge="1">
                  <a:txBody>
                    <a:bodyPr/>
                    <a:lstStyle/>
                    <a:p>
                      <a:endParaRPr lang="zh-CN" altLang="en-US"/>
                    </a:p>
                  </a:txBody>
                  <a:tcPr/>
                </a:tc>
                <a:tc>
                  <a:txBody>
                    <a:bodyPr/>
                    <a:lstStyle/>
                    <a:p>
                      <a:pPr algn="just">
                        <a:spcAft>
                          <a:spcPts val="0"/>
                        </a:spcAft>
                      </a:pPr>
                      <a:r>
                        <a:rPr lang="en-US" sz="1800" kern="100">
                          <a:effectLst/>
                          <a:latin typeface="Garamond" panose="02020404030301010803" pitchFamily="18" charset="0"/>
                        </a:rPr>
                        <a:t>&lt;0.1</a:t>
                      </a:r>
                      <a:endParaRPr lang="zh-CN" sz="1800" kern="10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tc>
                  <a:txBody>
                    <a:bodyPr/>
                    <a:lstStyle/>
                    <a:p>
                      <a:pPr algn="just">
                        <a:spcAft>
                          <a:spcPts val="0"/>
                        </a:spcAft>
                      </a:pPr>
                      <a:r>
                        <a:rPr lang="en-US" sz="1800" kern="100" dirty="0">
                          <a:effectLst/>
                          <a:latin typeface="Garamond" panose="02020404030301010803" pitchFamily="18" charset="0"/>
                        </a:rPr>
                        <a:t>(Include above)D1/D17/D41/D62/D78/D93/D94</a:t>
                      </a:r>
                      <a:endParaRPr lang="zh-CN" sz="1800" kern="100" dirty="0">
                        <a:effectLst/>
                        <a:latin typeface="Garamond" panose="02020404030301010803" pitchFamily="18" charset="0"/>
                        <a:ea typeface="宋体" panose="02010600030101010101" pitchFamily="2" charset="-122"/>
                        <a:cs typeface="Times New Roman" panose="02020603050405020304" pitchFamily="18" charset="0"/>
                      </a:endParaRPr>
                    </a:p>
                  </a:txBody>
                  <a:tcPr marL="66645" marR="66645" marT="0" marB="0"/>
                </a:tc>
                <a:extLst>
                  <a:ext uri="{0D108BD9-81ED-4DB2-BD59-A6C34878D82A}">
                    <a16:rowId xmlns:a16="http://schemas.microsoft.com/office/drawing/2014/main" val="10004"/>
                  </a:ext>
                </a:extLst>
              </a:tr>
            </a:tbl>
          </a:graphicData>
        </a:graphic>
      </p:graphicFrame>
      <p:sp>
        <p:nvSpPr>
          <p:cNvPr id="4" name="矩形 3"/>
          <p:cNvSpPr/>
          <p:nvPr/>
        </p:nvSpPr>
        <p:spPr>
          <a:xfrm>
            <a:off x="593455" y="3196745"/>
            <a:ext cx="9014183" cy="923330"/>
          </a:xfrm>
          <a:prstGeom prst="rect">
            <a:avLst/>
          </a:prstGeom>
        </p:spPr>
        <p:txBody>
          <a:bodyPr wrap="square">
            <a:spAutoFit/>
          </a:bodyPr>
          <a:lstStyle/>
          <a:p>
            <a:pPr algn="just">
              <a:spcAft>
                <a:spcPts val="0"/>
              </a:spcAft>
            </a:pPr>
            <a:r>
              <a:rPr lang="en-US" altLang="zh-CN" b="1" kern="100" dirty="0">
                <a:solidFill>
                  <a:srgbClr val="FF0000"/>
                </a:solidFill>
                <a:latin typeface="Garamond" panose="02020404030301010803" pitchFamily="18" charset="0"/>
                <a:ea typeface="宋体" panose="02010600030101010101" pitchFamily="2" charset="-122"/>
                <a:cs typeface="Times New Roman" panose="02020603050405020304" pitchFamily="18" charset="0"/>
              </a:rPr>
              <a:t>Common factors:</a:t>
            </a:r>
            <a:endParaRPr lang="zh-CN" altLang="zh-CN" sz="1200" kern="100" dirty="0">
              <a:solidFill>
                <a:srgbClr val="FF0000"/>
              </a:solidFill>
              <a:latin typeface="Garamond" panose="02020404030301010803" pitchFamily="18" charset="0"/>
              <a:ea typeface="宋体" panose="02010600030101010101" pitchFamily="2" charset="-122"/>
              <a:cs typeface="Times New Roman" panose="02020603050405020304" pitchFamily="18" charset="0"/>
            </a:endParaRPr>
          </a:p>
          <a:p>
            <a:pPr algn="just">
              <a:spcAft>
                <a:spcPts val="0"/>
              </a:spcAft>
            </a:pPr>
            <a:r>
              <a:rPr lang="en-US" altLang="zh-CN" b="1" kern="100" dirty="0">
                <a:latin typeface="Garamond" panose="02020404030301010803" pitchFamily="18" charset="0"/>
                <a:ea typeface="宋体" panose="02010600030101010101" pitchFamily="2" charset="-122"/>
                <a:cs typeface="Times New Roman" panose="02020603050405020304" pitchFamily="18" charset="0"/>
              </a:rPr>
              <a:t>D2/D13/D22/D23/D29/D36/D58/D6/D66/D67/D69/D8/D17/D93</a:t>
            </a:r>
            <a:endParaRPr lang="zh-CN" altLang="zh-CN" sz="1200" kern="100" dirty="0">
              <a:latin typeface="Garamond" panose="02020404030301010803" pitchFamily="18" charset="0"/>
              <a:ea typeface="宋体" panose="02010600030101010101" pitchFamily="2" charset="-122"/>
              <a:cs typeface="Times New Roman" panose="02020603050405020304" pitchFamily="18" charset="0"/>
            </a:endParaRPr>
          </a:p>
          <a:p>
            <a:pPr algn="just">
              <a:spcAft>
                <a:spcPts val="0"/>
              </a:spcAft>
            </a:pPr>
            <a:r>
              <a:rPr lang="en-US" altLang="zh-CN" kern="100" dirty="0">
                <a:latin typeface="Garamond" panose="02020404030301010803" pitchFamily="18" charset="0"/>
                <a:ea typeface="宋体" panose="02010600030101010101" pitchFamily="2" charset="-122"/>
                <a:cs typeface="Times New Roman" panose="02020603050405020304" pitchFamily="18" charset="0"/>
              </a:rPr>
              <a:t>So to reduce the numbers of factors, We use their common factors</a:t>
            </a:r>
            <a:endParaRPr lang="zh-CN" altLang="zh-CN" sz="1200" kern="100" dirty="0">
              <a:effectLst/>
              <a:latin typeface="Garamond" panose="02020404030301010803" pitchFamily="18" charset="0"/>
              <a:ea typeface="宋体" panose="02010600030101010101" pitchFamily="2" charset="-122"/>
              <a:cs typeface="Times New Roman" panose="02020603050405020304" pitchFamily="18" charset="0"/>
            </a:endParaRPr>
          </a:p>
        </p:txBody>
      </p:sp>
      <p:sp>
        <p:nvSpPr>
          <p:cNvPr id="5" name="矩形 4"/>
          <p:cNvSpPr/>
          <p:nvPr/>
        </p:nvSpPr>
        <p:spPr>
          <a:xfrm>
            <a:off x="460373" y="4309173"/>
            <a:ext cx="2078133" cy="400110"/>
          </a:xfrm>
          <a:prstGeom prst="rect">
            <a:avLst/>
          </a:prstGeom>
        </p:spPr>
        <p:txBody>
          <a:bodyPr wrap="none">
            <a:spAutoFit/>
          </a:bodyPr>
          <a:lstStyle/>
          <a:p>
            <a:r>
              <a:rPr lang="en-US" altLang="zh-CN" sz="2000" b="1" dirty="0">
                <a:solidFill>
                  <a:srgbClr val="FF0000"/>
                </a:solidFill>
              </a:rPr>
              <a:t>Step 4  </a:t>
            </a:r>
            <a:r>
              <a:rPr lang="en-US" altLang="zh-CN" dirty="0"/>
              <a:t>AR Graph</a:t>
            </a:r>
          </a:p>
        </p:txBody>
      </p:sp>
      <p:sp>
        <p:nvSpPr>
          <p:cNvPr id="6" name="矩形 5"/>
          <p:cNvSpPr/>
          <p:nvPr/>
        </p:nvSpPr>
        <p:spPr>
          <a:xfrm>
            <a:off x="2027591" y="5252038"/>
            <a:ext cx="6096000" cy="369332"/>
          </a:xfrm>
          <a:prstGeom prst="rect">
            <a:avLst/>
          </a:prstGeom>
        </p:spPr>
        <p:txBody>
          <a:bodyPr>
            <a:spAutoFit/>
          </a:bodyPr>
          <a:lstStyle/>
          <a:p>
            <a:r>
              <a:rPr lang="en-US" altLang="zh-CN" b="1" dirty="0">
                <a:solidFill>
                  <a:srgbClr val="FF0000"/>
                </a:solidFill>
              </a:rPr>
              <a:t>DIF_LOG_PRICE</a:t>
            </a:r>
            <a:endParaRPr lang="zh-CN" altLang="en-US" dirty="0"/>
          </a:p>
        </p:txBody>
      </p:sp>
      <p:sp>
        <p:nvSpPr>
          <p:cNvPr id="7" name="矩形 6"/>
          <p:cNvSpPr/>
          <p:nvPr/>
        </p:nvSpPr>
        <p:spPr>
          <a:xfrm>
            <a:off x="7156629" y="5269814"/>
            <a:ext cx="6096000" cy="369332"/>
          </a:xfrm>
          <a:prstGeom prst="rect">
            <a:avLst/>
          </a:prstGeom>
        </p:spPr>
        <p:txBody>
          <a:bodyPr>
            <a:spAutoFit/>
          </a:bodyPr>
          <a:lstStyle/>
          <a:p>
            <a:r>
              <a:rPr lang="en-US" altLang="zh-CN" b="1" dirty="0">
                <a:solidFill>
                  <a:srgbClr val="FF0000"/>
                </a:solidFill>
              </a:rPr>
              <a:t>DPRICE</a:t>
            </a:r>
            <a:endParaRPr lang="zh-CN" altLang="en-US" dirty="0"/>
          </a:p>
        </p:txBody>
      </p:sp>
      <p:pic>
        <p:nvPicPr>
          <p:cNvPr id="8" name="图片 7"/>
          <p:cNvPicPr/>
          <p:nvPr/>
        </p:nvPicPr>
        <p:blipFill>
          <a:blip r:embed="rId2"/>
          <a:stretch>
            <a:fillRect/>
          </a:stretch>
        </p:blipFill>
        <p:spPr>
          <a:xfrm>
            <a:off x="4234494" y="4285656"/>
            <a:ext cx="2454961" cy="2302096"/>
          </a:xfrm>
          <a:prstGeom prst="rect">
            <a:avLst/>
          </a:prstGeom>
        </p:spPr>
      </p:pic>
      <p:pic>
        <p:nvPicPr>
          <p:cNvPr id="9" name="图片 8"/>
          <p:cNvPicPr/>
          <p:nvPr/>
        </p:nvPicPr>
        <p:blipFill>
          <a:blip r:embed="rId3"/>
          <a:stretch>
            <a:fillRect/>
          </a:stretch>
        </p:blipFill>
        <p:spPr>
          <a:xfrm>
            <a:off x="8357178" y="4321209"/>
            <a:ext cx="2500919" cy="2266543"/>
          </a:xfrm>
          <a:prstGeom prst="rect">
            <a:avLst/>
          </a:prstGeom>
        </p:spPr>
      </p:pic>
    </p:spTree>
    <p:extLst>
      <p:ext uri="{BB962C8B-B14F-4D97-AF65-F5344CB8AC3E}">
        <p14:creationId xmlns:p14="http://schemas.microsoft.com/office/powerpoint/2010/main" val="260844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0373" y="305441"/>
            <a:ext cx="2503891" cy="400110"/>
          </a:xfrm>
          <a:prstGeom prst="rect">
            <a:avLst/>
          </a:prstGeom>
        </p:spPr>
        <p:txBody>
          <a:bodyPr wrap="none">
            <a:spAutoFit/>
          </a:bodyPr>
          <a:lstStyle/>
          <a:p>
            <a:r>
              <a:rPr lang="en-US" altLang="zh-CN" sz="2000" b="1" dirty="0">
                <a:solidFill>
                  <a:srgbClr val="FF0000"/>
                </a:solidFill>
              </a:rPr>
              <a:t>Step 5  </a:t>
            </a:r>
            <a:r>
              <a:rPr lang="en-US" altLang="zh-CN" dirty="0" err="1"/>
              <a:t>Lag_Structure</a:t>
            </a:r>
            <a:endParaRPr lang="en-US" altLang="zh-CN" dirty="0"/>
          </a:p>
        </p:txBody>
      </p:sp>
      <p:pic>
        <p:nvPicPr>
          <p:cNvPr id="3" name="图片 2"/>
          <p:cNvPicPr/>
          <p:nvPr/>
        </p:nvPicPr>
        <p:blipFill>
          <a:blip r:embed="rId2"/>
          <a:stretch>
            <a:fillRect/>
          </a:stretch>
        </p:blipFill>
        <p:spPr>
          <a:xfrm>
            <a:off x="618186" y="844076"/>
            <a:ext cx="6221775" cy="3547110"/>
          </a:xfrm>
          <a:prstGeom prst="rect">
            <a:avLst/>
          </a:prstGeom>
        </p:spPr>
      </p:pic>
      <p:sp>
        <p:nvSpPr>
          <p:cNvPr id="4" name="矩形 3"/>
          <p:cNvSpPr/>
          <p:nvPr/>
        </p:nvSpPr>
        <p:spPr>
          <a:xfrm>
            <a:off x="7104845" y="996868"/>
            <a:ext cx="4408868" cy="2031325"/>
          </a:xfrm>
          <a:prstGeom prst="rect">
            <a:avLst/>
          </a:prstGeom>
        </p:spPr>
        <p:txBody>
          <a:bodyPr wrap="square">
            <a:spAutoFit/>
          </a:bodyPr>
          <a:lstStyle/>
          <a:p>
            <a:pPr algn="just">
              <a:spcAft>
                <a:spcPts val="0"/>
              </a:spcAft>
            </a:pPr>
            <a:r>
              <a:rPr lang="en-US" altLang="zh-CN" b="1" dirty="0">
                <a:solidFill>
                  <a:srgbClr val="FF0000"/>
                </a:solidFill>
              </a:rPr>
              <a:t>DPRICE                         </a:t>
            </a:r>
            <a:r>
              <a:rPr lang="en-US" altLang="zh-CN" kern="100" dirty="0">
                <a:latin typeface="Garamond" panose="02020404030301010803" pitchFamily="18" charset="0"/>
                <a:ea typeface="宋体" panose="02010600030101010101" pitchFamily="2" charset="-122"/>
                <a:cs typeface="Times New Roman" panose="02020603050405020304" pitchFamily="18" charset="0"/>
              </a:rPr>
              <a:t> </a:t>
            </a:r>
            <a:r>
              <a:rPr lang="en-US" altLang="zh-CN" b="1" dirty="0">
                <a:solidFill>
                  <a:srgbClr val="FF0000"/>
                </a:solidFill>
              </a:rPr>
              <a:t> </a:t>
            </a:r>
            <a:r>
              <a:rPr lang="en-US" altLang="zh-CN" kern="100" dirty="0">
                <a:latin typeface="Garamond" panose="02020404030301010803" pitchFamily="18" charset="0"/>
                <a:ea typeface="宋体" panose="02010600030101010101" pitchFamily="2" charset="-122"/>
                <a:cs typeface="Times New Roman" panose="02020603050405020304" pitchFamily="18" charset="0"/>
              </a:rPr>
              <a:t>lag-order=5</a:t>
            </a:r>
          </a:p>
          <a:p>
            <a:pPr algn="just"/>
            <a:r>
              <a:rPr lang="en-US" altLang="zh-CN" b="1" dirty="0"/>
              <a:t>DIF_LOG_PRICE          </a:t>
            </a:r>
            <a:r>
              <a:rPr lang="en-US" altLang="zh-CN" kern="100" dirty="0">
                <a:latin typeface="Garamond" panose="02020404030301010803" pitchFamily="18" charset="0"/>
                <a:ea typeface="宋体" panose="02010600030101010101" pitchFamily="2" charset="-122"/>
                <a:cs typeface="Times New Roman" panose="02020603050405020304" pitchFamily="18" charset="0"/>
              </a:rPr>
              <a:t>lag-order&gt;15</a:t>
            </a:r>
          </a:p>
          <a:p>
            <a:pPr algn="just"/>
            <a:r>
              <a:rPr lang="en-US" altLang="zh-CN" b="1" dirty="0"/>
              <a:t>       </a:t>
            </a:r>
            <a:endParaRPr lang="zh-CN" altLang="en-US" dirty="0"/>
          </a:p>
          <a:p>
            <a:pPr algn="just">
              <a:spcAft>
                <a:spcPts val="0"/>
              </a:spcAft>
            </a:pPr>
            <a:endParaRPr lang="en-US" altLang="zh-CN" kern="100" dirty="0">
              <a:latin typeface="Garamond" panose="02020404030301010803" pitchFamily="18" charset="0"/>
              <a:ea typeface="宋体" panose="02010600030101010101" pitchFamily="2" charset="-122"/>
              <a:cs typeface="Times New Roman" panose="02020603050405020304" pitchFamily="18" charset="0"/>
            </a:endParaRPr>
          </a:p>
          <a:p>
            <a:r>
              <a:rPr lang="en-US" altLang="zh-CN" kern="100" dirty="0">
                <a:latin typeface="Garamond" panose="02020404030301010803" pitchFamily="18" charset="0"/>
                <a:ea typeface="宋体" panose="02010600030101010101" pitchFamily="2" charset="-122"/>
                <a:cs typeface="Times New Roman" panose="02020603050405020304" pitchFamily="18" charset="0"/>
              </a:rPr>
              <a:t>So we can use </a:t>
            </a:r>
            <a:r>
              <a:rPr lang="en-US" altLang="zh-CN" b="1" dirty="0">
                <a:solidFill>
                  <a:srgbClr val="FF0000"/>
                </a:solidFill>
              </a:rPr>
              <a:t>DPRICE</a:t>
            </a:r>
            <a:r>
              <a:rPr lang="en-US" altLang="zh-CN" kern="100" dirty="0">
                <a:latin typeface="Garamond" panose="02020404030301010803" pitchFamily="18" charset="0"/>
                <a:ea typeface="宋体" panose="02010600030101010101" pitchFamily="2" charset="-122"/>
                <a:cs typeface="Times New Roman" panose="02020603050405020304" pitchFamily="18" charset="0"/>
              </a:rPr>
              <a:t> rather than </a:t>
            </a:r>
            <a:r>
              <a:rPr lang="en-US" altLang="zh-CN" b="1" dirty="0"/>
              <a:t>DIF_LOG_PRICE</a:t>
            </a:r>
            <a:endParaRPr lang="zh-CN" altLang="en-US" dirty="0"/>
          </a:p>
          <a:p>
            <a:pPr algn="just">
              <a:spcAft>
                <a:spcPts val="0"/>
              </a:spcAft>
            </a:pPr>
            <a:r>
              <a:rPr lang="en-US" altLang="zh-CN" kern="100" dirty="0">
                <a:latin typeface="Garamond" panose="02020404030301010803" pitchFamily="18" charset="0"/>
                <a:ea typeface="宋体" panose="02010600030101010101" pitchFamily="2" charset="-122"/>
                <a:cs typeface="Times New Roman" panose="02020603050405020304" pitchFamily="18" charset="0"/>
              </a:rPr>
              <a:t>to show the lag-period influence.</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 name="矩形 4"/>
          <p:cNvSpPr/>
          <p:nvPr/>
        </p:nvSpPr>
        <p:spPr>
          <a:xfrm>
            <a:off x="460373" y="4841741"/>
            <a:ext cx="2927853" cy="400110"/>
          </a:xfrm>
          <a:prstGeom prst="rect">
            <a:avLst/>
          </a:prstGeom>
        </p:spPr>
        <p:txBody>
          <a:bodyPr wrap="none">
            <a:spAutoFit/>
          </a:bodyPr>
          <a:lstStyle/>
          <a:p>
            <a:r>
              <a:rPr lang="en-US" altLang="zh-CN" sz="2000" b="1" dirty="0">
                <a:solidFill>
                  <a:srgbClr val="FF0000"/>
                </a:solidFill>
              </a:rPr>
              <a:t>Step 6 </a:t>
            </a:r>
            <a:r>
              <a:rPr lang="en-US" altLang="zh-CN" dirty="0" err="1"/>
              <a:t>Cointegration</a:t>
            </a:r>
            <a:r>
              <a:rPr lang="en-US" altLang="zh-CN" dirty="0"/>
              <a:t> Test</a:t>
            </a:r>
          </a:p>
        </p:txBody>
      </p:sp>
      <p:pic>
        <p:nvPicPr>
          <p:cNvPr id="6" name="图片 5"/>
          <p:cNvPicPr/>
          <p:nvPr/>
        </p:nvPicPr>
        <p:blipFill>
          <a:blip r:embed="rId3"/>
          <a:stretch>
            <a:fillRect/>
          </a:stretch>
        </p:blipFill>
        <p:spPr>
          <a:xfrm>
            <a:off x="5908550" y="3825325"/>
            <a:ext cx="5051371" cy="2833051"/>
          </a:xfrm>
          <a:prstGeom prst="rect">
            <a:avLst/>
          </a:prstGeom>
        </p:spPr>
      </p:pic>
    </p:spTree>
    <p:extLst>
      <p:ext uri="{BB962C8B-B14F-4D97-AF65-F5344CB8AC3E}">
        <p14:creationId xmlns:p14="http://schemas.microsoft.com/office/powerpoint/2010/main" val="3360603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3722" y="241046"/>
            <a:ext cx="1509067" cy="400110"/>
          </a:xfrm>
          <a:prstGeom prst="rect">
            <a:avLst/>
          </a:prstGeom>
        </p:spPr>
        <p:txBody>
          <a:bodyPr wrap="none">
            <a:spAutoFit/>
          </a:bodyPr>
          <a:lstStyle/>
          <a:p>
            <a:r>
              <a:rPr lang="en-US" altLang="zh-CN" sz="2000" b="1" dirty="0">
                <a:solidFill>
                  <a:srgbClr val="FF0000"/>
                </a:solidFill>
              </a:rPr>
              <a:t>Step 7  </a:t>
            </a:r>
            <a:r>
              <a:rPr lang="en-US" altLang="zh-CN" dirty="0"/>
              <a:t>PCA</a:t>
            </a:r>
          </a:p>
        </p:txBody>
      </p:sp>
      <p:sp>
        <p:nvSpPr>
          <p:cNvPr id="5" name="矩形 4"/>
          <p:cNvSpPr/>
          <p:nvPr/>
        </p:nvSpPr>
        <p:spPr>
          <a:xfrm>
            <a:off x="413722" y="929306"/>
            <a:ext cx="7287844" cy="369332"/>
          </a:xfrm>
          <a:prstGeom prst="rect">
            <a:avLst/>
          </a:prstGeom>
        </p:spPr>
        <p:txBody>
          <a:bodyPr wrap="square">
            <a:spAutoFit/>
          </a:bodyPr>
          <a:lstStyle/>
          <a:p>
            <a:r>
              <a:rPr lang="en-US" altLang="zh-CN" dirty="0">
                <a:latin typeface="Garamond" panose="02020404030301010803" pitchFamily="18" charset="0"/>
                <a:ea typeface="宋体" panose="02010600030101010101" pitchFamily="2" charset="-122"/>
                <a:cs typeface="Times New Roman" panose="02020603050405020304" pitchFamily="18" charset="0"/>
              </a:rPr>
              <a:t>PCA result is not useful, after 10 PCs can only over 85% total variance.</a:t>
            </a:r>
            <a:endParaRPr lang="zh-CN" altLang="en-US" dirty="0"/>
          </a:p>
        </p:txBody>
      </p:sp>
      <p:sp>
        <p:nvSpPr>
          <p:cNvPr id="6" name="矩形 5"/>
          <p:cNvSpPr/>
          <p:nvPr/>
        </p:nvSpPr>
        <p:spPr>
          <a:xfrm>
            <a:off x="413721" y="1586788"/>
            <a:ext cx="3088987" cy="400110"/>
          </a:xfrm>
          <a:prstGeom prst="rect">
            <a:avLst/>
          </a:prstGeom>
        </p:spPr>
        <p:txBody>
          <a:bodyPr wrap="none">
            <a:spAutoFit/>
          </a:bodyPr>
          <a:lstStyle/>
          <a:p>
            <a:r>
              <a:rPr lang="en-US" altLang="zh-CN" sz="2000" b="1" dirty="0">
                <a:solidFill>
                  <a:srgbClr val="FF0000"/>
                </a:solidFill>
              </a:rPr>
              <a:t>Step 8  </a:t>
            </a:r>
            <a:r>
              <a:rPr lang="en-US" altLang="zh-CN" dirty="0"/>
              <a:t>Impulse Responses</a:t>
            </a:r>
          </a:p>
        </p:txBody>
      </p:sp>
      <p:pic>
        <p:nvPicPr>
          <p:cNvPr id="7" name="图片 6"/>
          <p:cNvPicPr/>
          <p:nvPr/>
        </p:nvPicPr>
        <p:blipFill>
          <a:blip r:embed="rId2"/>
          <a:stretch>
            <a:fillRect/>
          </a:stretch>
        </p:blipFill>
        <p:spPr>
          <a:xfrm>
            <a:off x="530140" y="2244270"/>
            <a:ext cx="7609307" cy="4156530"/>
          </a:xfrm>
          <a:prstGeom prst="rect">
            <a:avLst/>
          </a:prstGeom>
        </p:spPr>
      </p:pic>
      <p:sp>
        <p:nvSpPr>
          <p:cNvPr id="8" name="矩形 7"/>
          <p:cNvSpPr/>
          <p:nvPr/>
        </p:nvSpPr>
        <p:spPr>
          <a:xfrm>
            <a:off x="8538692" y="2487649"/>
            <a:ext cx="2884868" cy="1292662"/>
          </a:xfrm>
          <a:prstGeom prst="rect">
            <a:avLst/>
          </a:prstGeom>
        </p:spPr>
        <p:txBody>
          <a:bodyPr wrap="square">
            <a:spAutoFit/>
          </a:bodyPr>
          <a:lstStyle/>
          <a:p>
            <a:pPr algn="just">
              <a:spcAft>
                <a:spcPts val="0"/>
              </a:spcAft>
            </a:pPr>
            <a:r>
              <a:rPr lang="en-US" altLang="zh-CN" kern="100" dirty="0">
                <a:latin typeface="Garamond" panose="02020404030301010803" pitchFamily="18" charset="0"/>
                <a:ea typeface="宋体" panose="02010600030101010101" pitchFamily="2" charset="-122"/>
                <a:cs typeface="Times New Roman" panose="02020603050405020304" pitchFamily="18" charset="0"/>
              </a:rPr>
              <a:t>Can read the fluctuation direction from the graph.</a:t>
            </a:r>
          </a:p>
          <a:p>
            <a:pPr algn="just">
              <a:spcAft>
                <a:spcPts val="0"/>
              </a:spcAft>
            </a:pPr>
            <a:endParaRPr lang="en-US" altLang="zh-CN" sz="1200" kern="100" dirty="0">
              <a:latin typeface="Garamond" panose="02020404030301010803" pitchFamily="18" charset="0"/>
              <a:ea typeface="宋体" panose="02010600030101010101" pitchFamily="2" charset="-122"/>
              <a:cs typeface="Times New Roman" panose="02020603050405020304" pitchFamily="18" charset="0"/>
            </a:endParaRPr>
          </a:p>
          <a:p>
            <a:pPr algn="just">
              <a:spcAft>
                <a:spcPts val="0"/>
              </a:spcAft>
            </a:pP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a:latin typeface="Garamond" panose="02020404030301010803" pitchFamily="18" charset="0"/>
                <a:ea typeface="宋体" panose="02010600030101010101" pitchFamily="2" charset="-122"/>
                <a:cs typeface="Times New Roman" panose="02020603050405020304" pitchFamily="18" charset="0"/>
              </a:rPr>
              <a:t>Finally converge to zero.</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87548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13722" y="241046"/>
            <a:ext cx="3646896" cy="400110"/>
          </a:xfrm>
          <a:prstGeom prst="rect">
            <a:avLst/>
          </a:prstGeom>
        </p:spPr>
        <p:txBody>
          <a:bodyPr wrap="none">
            <a:spAutoFit/>
          </a:bodyPr>
          <a:lstStyle/>
          <a:p>
            <a:r>
              <a:rPr lang="en-US" altLang="zh-CN" sz="2000" b="1" dirty="0">
                <a:solidFill>
                  <a:srgbClr val="FF0000"/>
                </a:solidFill>
              </a:rPr>
              <a:t>Step 9  </a:t>
            </a:r>
            <a:r>
              <a:rPr lang="en-US" altLang="zh-CN" dirty="0"/>
              <a:t>Variance Decomposition</a:t>
            </a:r>
          </a:p>
        </p:txBody>
      </p:sp>
      <p:pic>
        <p:nvPicPr>
          <p:cNvPr id="6" name="图片 5"/>
          <p:cNvPicPr>
            <a:picLocks noChangeAspect="1"/>
          </p:cNvPicPr>
          <p:nvPr/>
        </p:nvPicPr>
        <p:blipFill>
          <a:blip r:embed="rId2"/>
          <a:stretch>
            <a:fillRect/>
          </a:stretch>
        </p:blipFill>
        <p:spPr>
          <a:xfrm>
            <a:off x="413722" y="927279"/>
            <a:ext cx="10922357" cy="2601532"/>
          </a:xfrm>
          <a:prstGeom prst="rect">
            <a:avLst/>
          </a:prstGeom>
        </p:spPr>
      </p:pic>
      <p:sp>
        <p:nvSpPr>
          <p:cNvPr id="7" name="矩形 6"/>
          <p:cNvSpPr/>
          <p:nvPr/>
        </p:nvSpPr>
        <p:spPr>
          <a:xfrm>
            <a:off x="523741" y="3940906"/>
            <a:ext cx="6096000" cy="646331"/>
          </a:xfrm>
          <a:prstGeom prst="rect">
            <a:avLst/>
          </a:prstGeom>
        </p:spPr>
        <p:txBody>
          <a:bodyPr>
            <a:spAutoFit/>
          </a:bodyPr>
          <a:lstStyle/>
          <a:p>
            <a:pPr algn="just">
              <a:spcAft>
                <a:spcPts val="0"/>
              </a:spcAft>
            </a:pPr>
            <a:r>
              <a:rPr lang="en-US" altLang="zh-CN" kern="100" dirty="0">
                <a:latin typeface="Garamond" panose="02020404030301010803" pitchFamily="18" charset="0"/>
                <a:ea typeface="宋体" panose="02010600030101010101" pitchFamily="2" charset="-122"/>
                <a:cs typeface="Times New Roman" panose="02020603050405020304" pitchFamily="18" charset="0"/>
              </a:rPr>
              <a:t>Most of the variance is caused by the price fluctuation itself</a:t>
            </a:r>
            <a:endParaRPr lang="zh-CN" altLang="zh-CN" sz="1200"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kern="100" dirty="0">
                <a:latin typeface="Garamond" panose="02020404030301010803" pitchFamily="18" charset="0"/>
                <a:ea typeface="宋体" panose="02010600030101010101" pitchFamily="2" charset="-122"/>
                <a:cs typeface="Times New Roman" panose="02020603050405020304" pitchFamily="18" charset="0"/>
              </a:rPr>
              <a:t>Until 10 periods, D22 cause 4.27%, D13 and D2 cause 2%</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53967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2073" y="253925"/>
            <a:ext cx="3636124" cy="400110"/>
          </a:xfrm>
          <a:prstGeom prst="rect">
            <a:avLst/>
          </a:prstGeom>
        </p:spPr>
        <p:txBody>
          <a:bodyPr wrap="none">
            <a:spAutoFit/>
          </a:bodyPr>
          <a:lstStyle/>
          <a:p>
            <a:r>
              <a:rPr lang="en-US" altLang="zh-CN" sz="2000" b="1" dirty="0">
                <a:solidFill>
                  <a:srgbClr val="FF0000"/>
                </a:solidFill>
              </a:rPr>
              <a:t>Step 10  </a:t>
            </a:r>
            <a:r>
              <a:rPr lang="en-US" altLang="zh-CN" dirty="0"/>
              <a:t>Advanced Comparison</a:t>
            </a:r>
          </a:p>
        </p:txBody>
      </p:sp>
      <p:sp>
        <p:nvSpPr>
          <p:cNvPr id="5" name="矩形 4"/>
          <p:cNvSpPr/>
          <p:nvPr/>
        </p:nvSpPr>
        <p:spPr>
          <a:xfrm>
            <a:off x="614951" y="980821"/>
            <a:ext cx="9314660" cy="1231106"/>
          </a:xfrm>
          <a:prstGeom prst="rect">
            <a:avLst/>
          </a:prstGeom>
        </p:spPr>
        <p:txBody>
          <a:bodyPr wrap="square">
            <a:spAutoFit/>
          </a:bodyPr>
          <a:lstStyle/>
          <a:p>
            <a:pPr marL="285750" indent="-285750">
              <a:buFont typeface="Arial" panose="020B0604020202020204" pitchFamily="34" charset="0"/>
              <a:buChar char="•"/>
            </a:pPr>
            <a:r>
              <a:rPr lang="en-US" altLang="zh-CN" b="1" dirty="0">
                <a:latin typeface="Garamond" panose="02020404030301010803" pitchFamily="18" charset="0"/>
                <a:ea typeface="宋体" panose="02010600030101010101" pitchFamily="2" charset="-122"/>
                <a:cs typeface="Times New Roman" panose="02020603050405020304" pitchFamily="18" charset="0"/>
              </a:rPr>
              <a:t>Use the data with emoji (</a:t>
            </a:r>
            <a:r>
              <a:rPr lang="en-US" altLang="zh-CN" sz="2000" b="1" dirty="0">
                <a:latin typeface="Garamond" panose="02020404030301010803" pitchFamily="18" charset="0"/>
                <a:ea typeface="宋体" panose="02010600030101010101" pitchFamily="2" charset="-122"/>
                <a:cs typeface="Times New Roman" panose="02020603050405020304" pitchFamily="18" charset="0"/>
              </a:rPr>
              <a:t>emoji also contains a lot of information nowadays</a:t>
            </a:r>
            <a:r>
              <a:rPr lang="en-US" altLang="zh-CN" b="1" dirty="0">
                <a:latin typeface="Garamond" panose="02020404030301010803" pitchFamily="18" charset="0"/>
                <a:ea typeface="宋体" panose="02010600030101010101" pitchFamily="2" charset="-122"/>
                <a:cs typeface="Times New Roman" panose="02020603050405020304" pitchFamily="18" charset="0"/>
              </a:rPr>
              <a:t>)</a:t>
            </a:r>
          </a:p>
          <a:p>
            <a:endParaRPr lang="en-US" altLang="zh-CN" b="1" dirty="0">
              <a:latin typeface="Garamond" panose="02020404030301010803" pitchFamily="18"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r>
              <a:rPr lang="en-US" altLang="zh-CN" b="1" dirty="0">
                <a:latin typeface="Garamond" panose="02020404030301010803" pitchFamily="18" charset="0"/>
                <a:ea typeface="宋体" panose="02010600030101010101" pitchFamily="2" charset="-122"/>
                <a:cs typeface="Times New Roman" panose="02020603050405020304" pitchFamily="18" charset="0"/>
              </a:rPr>
              <a:t>Re-run and Re-test </a:t>
            </a:r>
          </a:p>
          <a:p>
            <a:endParaRPr lang="zh-CN" altLang="en-US" dirty="0"/>
          </a:p>
        </p:txBody>
      </p:sp>
      <p:sp>
        <p:nvSpPr>
          <p:cNvPr id="6" name="矩形 5"/>
          <p:cNvSpPr/>
          <p:nvPr/>
        </p:nvSpPr>
        <p:spPr>
          <a:xfrm>
            <a:off x="614951" y="2362028"/>
            <a:ext cx="9461033" cy="1200329"/>
          </a:xfrm>
          <a:prstGeom prst="rect">
            <a:avLst/>
          </a:prstGeom>
        </p:spPr>
        <p:txBody>
          <a:bodyPr wrap="square">
            <a:spAutoFit/>
          </a:bodyPr>
          <a:lstStyle/>
          <a:p>
            <a:pPr algn="just">
              <a:spcAft>
                <a:spcPts val="0"/>
              </a:spcAft>
            </a:pPr>
            <a:r>
              <a:rPr lang="en-US" altLang="zh-CN" b="1" kern="100" dirty="0">
                <a:solidFill>
                  <a:srgbClr val="FF0000"/>
                </a:solidFill>
                <a:latin typeface="Garamond" panose="02020404030301010803" pitchFamily="18" charset="0"/>
                <a:ea typeface="宋体" panose="02010600030101010101" pitchFamily="2" charset="-122"/>
                <a:cs typeface="Times New Roman" panose="02020603050405020304" pitchFamily="18" charset="0"/>
              </a:rPr>
              <a:t>Common factors:</a:t>
            </a:r>
            <a:endParaRPr lang="zh-CN" altLang="zh-CN" sz="1200" kern="100" dirty="0">
              <a:solidFill>
                <a:srgbClr val="FF0000"/>
              </a:solidFill>
              <a:latin typeface="Garamond" panose="02020404030301010803" pitchFamily="18" charset="0"/>
              <a:ea typeface="宋体" panose="02010600030101010101" pitchFamily="2" charset="-122"/>
              <a:cs typeface="Times New Roman" panose="02020603050405020304" pitchFamily="18" charset="0"/>
            </a:endParaRPr>
          </a:p>
          <a:p>
            <a:r>
              <a:rPr lang="en-US" altLang="zh-CN" dirty="0"/>
              <a:t>D13/</a:t>
            </a:r>
            <a:r>
              <a:rPr lang="en-US" altLang="zh-CN" dirty="0">
                <a:solidFill>
                  <a:srgbClr val="FF0000"/>
                </a:solidFill>
              </a:rPr>
              <a:t>D</a:t>
            </a:r>
            <a:r>
              <a:rPr lang="en-US" altLang="zh-CN" b="1" dirty="0">
                <a:solidFill>
                  <a:srgbClr val="FF0000"/>
                </a:solidFill>
              </a:rPr>
              <a:t>14</a:t>
            </a:r>
            <a:r>
              <a:rPr lang="en-US" altLang="zh-CN" dirty="0"/>
              <a:t>/D2/D22/D23/D29/D36/</a:t>
            </a:r>
            <a:r>
              <a:rPr lang="en-US" altLang="zh-CN" dirty="0">
                <a:solidFill>
                  <a:srgbClr val="FF0000"/>
                </a:solidFill>
              </a:rPr>
              <a:t>D</a:t>
            </a:r>
            <a:r>
              <a:rPr lang="en-US" altLang="zh-CN" b="1" dirty="0">
                <a:solidFill>
                  <a:srgbClr val="FF0000"/>
                </a:solidFill>
              </a:rPr>
              <a:t>54</a:t>
            </a:r>
            <a:r>
              <a:rPr lang="en-US" altLang="zh-CN" dirty="0"/>
              <a:t>/D58/D6/D66/D67/D69/D8/</a:t>
            </a:r>
            <a:r>
              <a:rPr lang="en-US" altLang="zh-CN" dirty="0">
                <a:solidFill>
                  <a:srgbClr val="FF0000"/>
                </a:solidFill>
              </a:rPr>
              <a:t>D</a:t>
            </a:r>
            <a:r>
              <a:rPr lang="en-US" altLang="zh-CN" b="1" dirty="0">
                <a:solidFill>
                  <a:srgbClr val="FF0000"/>
                </a:solidFill>
              </a:rPr>
              <a:t>85</a:t>
            </a:r>
            <a:r>
              <a:rPr lang="en-US" altLang="zh-CN" dirty="0"/>
              <a:t>/</a:t>
            </a:r>
            <a:r>
              <a:rPr lang="en-US" altLang="zh-CN" dirty="0">
                <a:solidFill>
                  <a:srgbClr val="FF0000"/>
                </a:solidFill>
              </a:rPr>
              <a:t>D</a:t>
            </a:r>
            <a:r>
              <a:rPr lang="en-US" altLang="zh-CN" b="1" dirty="0">
                <a:solidFill>
                  <a:srgbClr val="FF0000"/>
                </a:solidFill>
              </a:rPr>
              <a:t>9</a:t>
            </a:r>
          </a:p>
          <a:p>
            <a:endParaRPr lang="en-US" altLang="zh-CN" b="1" dirty="0">
              <a:solidFill>
                <a:srgbClr val="FF0000"/>
              </a:solidFill>
            </a:endParaRPr>
          </a:p>
          <a:p>
            <a:r>
              <a:rPr lang="en-US" altLang="zh-CN" b="1" dirty="0">
                <a:solidFill>
                  <a:srgbClr val="FF0000"/>
                </a:solidFill>
              </a:rPr>
              <a:t>Red highlight </a:t>
            </a:r>
            <a:r>
              <a:rPr lang="en-US" altLang="zh-CN" b="1" dirty="0"/>
              <a:t>is the additional factors compared with the results without emoji </a:t>
            </a:r>
            <a:endParaRPr lang="zh-CN" altLang="zh-CN" dirty="0">
              <a:solidFill>
                <a:srgbClr val="FF0000"/>
              </a:solidFill>
            </a:endParaRPr>
          </a:p>
        </p:txBody>
      </p:sp>
    </p:spTree>
    <p:extLst>
      <p:ext uri="{BB962C8B-B14F-4D97-AF65-F5344CB8AC3E}">
        <p14:creationId xmlns:p14="http://schemas.microsoft.com/office/powerpoint/2010/main" val="762595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Bitcoin PRICE Prediction</a:t>
            </a:r>
          </a:p>
        </p:txBody>
      </p:sp>
      <p:sp>
        <p:nvSpPr>
          <p:cNvPr id="3" name="Content Placeholder 2"/>
          <p:cNvSpPr>
            <a:spLocks noGrp="1"/>
          </p:cNvSpPr>
          <p:nvPr>
            <p:ph idx="1"/>
          </p:nvPr>
        </p:nvSpPr>
        <p:spPr>
          <a:xfrm>
            <a:off x="1063752" y="2093976"/>
            <a:ext cx="4687485" cy="4050792"/>
          </a:xfrm>
        </p:spPr>
        <p:txBody>
          <a:bodyPr/>
          <a:lstStyle/>
          <a:p>
            <a:pPr marL="0" indent="0">
              <a:buNone/>
            </a:pPr>
            <a:r>
              <a:rPr lang="en-US" sz="2400" dirty="0"/>
              <a:t>Method 1: BP Neural Network</a:t>
            </a:r>
          </a:p>
          <a:p>
            <a:pPr marL="0" indent="0">
              <a:buNone/>
            </a:pPr>
            <a:endParaRPr lang="en-US" dirty="0"/>
          </a:p>
          <a:p>
            <a:r>
              <a:rPr lang="en-SG" dirty="0"/>
              <a:t>Multi-layered neural network</a:t>
            </a:r>
          </a:p>
          <a:p>
            <a:r>
              <a:rPr lang="en-SG" dirty="0"/>
              <a:t>Approximate non-linear relationship between input and output by adjusting the weight values internally</a:t>
            </a:r>
          </a:p>
        </p:txBody>
      </p:sp>
      <p:pic>
        <p:nvPicPr>
          <p:cNvPr id="5" name="Picture 4">
            <a:extLst>
              <a:ext uri="{FF2B5EF4-FFF2-40B4-BE49-F238E27FC236}">
                <a16:creationId xmlns:a16="http://schemas.microsoft.com/office/drawing/2014/main" id="{D9B16730-247D-AD4A-B6A1-EB0DFE967EA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096000" y="2082810"/>
            <a:ext cx="5735956" cy="3398510"/>
          </a:xfrm>
          <a:prstGeom prst="rect">
            <a:avLst/>
          </a:prstGeom>
        </p:spPr>
      </p:pic>
    </p:spTree>
    <p:extLst>
      <p:ext uri="{BB962C8B-B14F-4D97-AF65-F5344CB8AC3E}">
        <p14:creationId xmlns:p14="http://schemas.microsoft.com/office/powerpoint/2010/main" val="1867237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Bitcoin PRICE Prediction</a:t>
            </a:r>
          </a:p>
        </p:txBody>
      </p:sp>
      <p:pic>
        <p:nvPicPr>
          <p:cNvPr id="7" name="Picture 6">
            <a:extLst>
              <a:ext uri="{FF2B5EF4-FFF2-40B4-BE49-F238E27FC236}">
                <a16:creationId xmlns:a16="http://schemas.microsoft.com/office/drawing/2014/main" id="{EB9DEF79-C185-C849-BD89-CD5F0F9A290A}"/>
              </a:ext>
            </a:extLst>
          </p:cNvPr>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927205" y="2370975"/>
            <a:ext cx="5584952" cy="3753591"/>
          </a:xfrm>
          <a:prstGeom prst="rect">
            <a:avLst/>
          </a:prstGeom>
        </p:spPr>
      </p:pic>
      <p:pic>
        <p:nvPicPr>
          <p:cNvPr id="8" name="Picture 7">
            <a:extLst>
              <a:ext uri="{FF2B5EF4-FFF2-40B4-BE49-F238E27FC236}">
                <a16:creationId xmlns:a16="http://schemas.microsoft.com/office/drawing/2014/main" id="{6AFDEF05-D5D2-1B4C-8797-EB9E5781CD39}"/>
              </a:ext>
            </a:extLst>
          </p:cNvPr>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6512157" y="2370974"/>
            <a:ext cx="5273443" cy="3753591"/>
          </a:xfrm>
          <a:prstGeom prst="rect">
            <a:avLst/>
          </a:prstGeom>
        </p:spPr>
      </p:pic>
      <p:sp>
        <p:nvSpPr>
          <p:cNvPr id="9" name="Rectangle 8">
            <a:extLst>
              <a:ext uri="{FF2B5EF4-FFF2-40B4-BE49-F238E27FC236}">
                <a16:creationId xmlns:a16="http://schemas.microsoft.com/office/drawing/2014/main" id="{6900FE70-B68A-0E4E-9DE5-A6ACDEBBC0B3}"/>
              </a:ext>
            </a:extLst>
          </p:cNvPr>
          <p:cNvSpPr/>
          <p:nvPr/>
        </p:nvSpPr>
        <p:spPr>
          <a:xfrm>
            <a:off x="1063752" y="1909310"/>
            <a:ext cx="4299960" cy="461665"/>
          </a:xfrm>
          <a:prstGeom prst="rect">
            <a:avLst/>
          </a:prstGeom>
        </p:spPr>
        <p:txBody>
          <a:bodyPr wrap="none">
            <a:spAutoFit/>
          </a:bodyPr>
          <a:lstStyle/>
          <a:p>
            <a:r>
              <a:rPr lang="en-US" sz="2400" dirty="0"/>
              <a:t>Method 1: BP Neural Network</a:t>
            </a:r>
          </a:p>
        </p:txBody>
      </p:sp>
    </p:spTree>
    <p:extLst>
      <p:ext uri="{BB962C8B-B14F-4D97-AF65-F5344CB8AC3E}">
        <p14:creationId xmlns:p14="http://schemas.microsoft.com/office/powerpoint/2010/main" val="2642703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Bitcoin PRICE Prediction</a:t>
            </a:r>
          </a:p>
        </p:txBody>
      </p:sp>
      <p:sp>
        <p:nvSpPr>
          <p:cNvPr id="3" name="Content Placeholder 2"/>
          <p:cNvSpPr>
            <a:spLocks noGrp="1"/>
          </p:cNvSpPr>
          <p:nvPr>
            <p:ph idx="1"/>
          </p:nvPr>
        </p:nvSpPr>
        <p:spPr>
          <a:xfrm>
            <a:off x="1063752" y="2093976"/>
            <a:ext cx="4687485" cy="513757"/>
          </a:xfrm>
        </p:spPr>
        <p:txBody>
          <a:bodyPr/>
          <a:lstStyle/>
          <a:p>
            <a:pPr marL="0" indent="0">
              <a:buNone/>
            </a:pPr>
            <a:r>
              <a:rPr lang="en-US" sz="2400" dirty="0"/>
              <a:t>Method 1: BP Neural Network</a:t>
            </a:r>
          </a:p>
        </p:txBody>
      </p:sp>
      <p:pic>
        <p:nvPicPr>
          <p:cNvPr id="6" name="Picture 5">
            <a:extLst>
              <a:ext uri="{FF2B5EF4-FFF2-40B4-BE49-F238E27FC236}">
                <a16:creationId xmlns:a16="http://schemas.microsoft.com/office/drawing/2014/main" id="{4012EC86-3435-AC4A-850E-B94CF36B3517}"/>
              </a:ext>
            </a:extLst>
          </p:cNvPr>
          <p:cNvPicPr>
            <a:picLocks noChangeAspect="1"/>
          </p:cNvPicPr>
          <p:nvPr/>
        </p:nvPicPr>
        <p:blipFill>
          <a:blip r:embed="rId2"/>
          <a:stretch>
            <a:fillRect/>
          </a:stretch>
        </p:blipFill>
        <p:spPr>
          <a:xfrm>
            <a:off x="873764" y="2987563"/>
            <a:ext cx="4524941" cy="2162361"/>
          </a:xfrm>
          <a:prstGeom prst="rect">
            <a:avLst/>
          </a:prstGeom>
        </p:spPr>
      </p:pic>
      <p:graphicFrame>
        <p:nvGraphicFramePr>
          <p:cNvPr id="7" name="Table 6">
            <a:extLst>
              <a:ext uri="{FF2B5EF4-FFF2-40B4-BE49-F238E27FC236}">
                <a16:creationId xmlns:a16="http://schemas.microsoft.com/office/drawing/2014/main" id="{9D2DC855-22A3-064A-9231-EAEC4E170A3E}"/>
              </a:ext>
            </a:extLst>
          </p:cNvPr>
          <p:cNvGraphicFramePr>
            <a:graphicFrameLocks noGrp="1"/>
          </p:cNvGraphicFramePr>
          <p:nvPr>
            <p:extLst>
              <p:ext uri="{D42A27DB-BD31-4B8C-83A1-F6EECF244321}">
                <p14:modId xmlns:p14="http://schemas.microsoft.com/office/powerpoint/2010/main" val="2475595754"/>
              </p:ext>
            </p:extLst>
          </p:nvPr>
        </p:nvGraphicFramePr>
        <p:xfrm>
          <a:off x="5751237" y="2921873"/>
          <a:ext cx="5822731" cy="2162361"/>
        </p:xfrm>
        <a:graphic>
          <a:graphicData uri="http://schemas.openxmlformats.org/drawingml/2006/table">
            <a:tbl>
              <a:tblPr firstRow="1" firstCol="1" bandRow="1">
                <a:tableStyleId>{7E9639D4-E3E2-4D34-9284-5A2195B3D0D7}</a:tableStyleId>
              </a:tblPr>
              <a:tblGrid>
                <a:gridCol w="1243779">
                  <a:extLst>
                    <a:ext uri="{9D8B030D-6E8A-4147-A177-3AD203B41FA5}">
                      <a16:colId xmlns:a16="http://schemas.microsoft.com/office/drawing/2014/main" val="2507600842"/>
                    </a:ext>
                  </a:extLst>
                </a:gridCol>
                <a:gridCol w="1713956">
                  <a:extLst>
                    <a:ext uri="{9D8B030D-6E8A-4147-A177-3AD203B41FA5}">
                      <a16:colId xmlns:a16="http://schemas.microsoft.com/office/drawing/2014/main" val="3337693770"/>
                    </a:ext>
                  </a:extLst>
                </a:gridCol>
                <a:gridCol w="1478868">
                  <a:extLst>
                    <a:ext uri="{9D8B030D-6E8A-4147-A177-3AD203B41FA5}">
                      <a16:colId xmlns:a16="http://schemas.microsoft.com/office/drawing/2014/main" val="260910737"/>
                    </a:ext>
                  </a:extLst>
                </a:gridCol>
                <a:gridCol w="1386128">
                  <a:extLst>
                    <a:ext uri="{9D8B030D-6E8A-4147-A177-3AD203B41FA5}">
                      <a16:colId xmlns:a16="http://schemas.microsoft.com/office/drawing/2014/main" val="2680188066"/>
                    </a:ext>
                  </a:extLst>
                </a:gridCol>
              </a:tblGrid>
              <a:tr h="527853">
                <a:tc>
                  <a:txBody>
                    <a:bodyPr/>
                    <a:lstStyle/>
                    <a:p>
                      <a:pPr algn="ctr">
                        <a:spcAft>
                          <a:spcPts val="0"/>
                        </a:spcAft>
                      </a:pPr>
                      <a:r>
                        <a:rPr lang="en-US" sz="1600" kern="100" dirty="0">
                          <a:effectLst/>
                        </a:rPr>
                        <a:t> </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Without topics</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With topics</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With emojis</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65032492"/>
                  </a:ext>
                </a:extLst>
              </a:tr>
              <a:tr h="527853">
                <a:tc>
                  <a:txBody>
                    <a:bodyPr/>
                    <a:lstStyle/>
                    <a:p>
                      <a:pPr algn="ctr">
                        <a:spcAft>
                          <a:spcPts val="0"/>
                        </a:spcAft>
                      </a:pPr>
                      <a:r>
                        <a:rPr lang="en-US" sz="1600" kern="100">
                          <a:effectLst/>
                        </a:rPr>
                        <a:t>MSE</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42784.8824</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123482.8374</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110075.8657</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16463594"/>
                  </a:ext>
                </a:extLst>
              </a:tr>
              <a:tr h="278946">
                <a:tc>
                  <a:txBody>
                    <a:bodyPr/>
                    <a:lstStyle/>
                    <a:p>
                      <a:pPr algn="ctr">
                        <a:spcAft>
                          <a:spcPts val="0"/>
                        </a:spcAft>
                      </a:pPr>
                      <a:r>
                        <a:rPr lang="en-US" sz="1600" kern="100">
                          <a:effectLst/>
                        </a:rPr>
                        <a:t>MAPE</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0.04633</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0.0832</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0.08</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6627879"/>
                  </a:ext>
                </a:extLst>
              </a:tr>
              <a:tr h="269817">
                <a:tc>
                  <a:txBody>
                    <a:bodyPr/>
                    <a:lstStyle/>
                    <a:p>
                      <a:pPr algn="ctr">
                        <a:spcAft>
                          <a:spcPts val="0"/>
                        </a:spcAft>
                      </a:pPr>
                      <a:r>
                        <a:rPr lang="en-US" sz="1600" kern="100">
                          <a:effectLst/>
                        </a:rPr>
                        <a:t>Precision</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0.4286</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0.5625</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0.4667</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911651421"/>
                  </a:ext>
                </a:extLst>
              </a:tr>
              <a:tr h="278946">
                <a:tc>
                  <a:txBody>
                    <a:bodyPr/>
                    <a:lstStyle/>
                    <a:p>
                      <a:pPr algn="ctr">
                        <a:spcAft>
                          <a:spcPts val="0"/>
                        </a:spcAft>
                      </a:pPr>
                      <a:r>
                        <a:rPr lang="en-US" sz="1600" kern="100">
                          <a:effectLst/>
                        </a:rPr>
                        <a:t>Recall</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0.4615</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0.6923</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0.5385</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47505628"/>
                  </a:ext>
                </a:extLst>
              </a:tr>
              <a:tr h="278946">
                <a:tc>
                  <a:txBody>
                    <a:bodyPr/>
                    <a:lstStyle/>
                    <a:p>
                      <a:pPr algn="ctr">
                        <a:spcAft>
                          <a:spcPts val="0"/>
                        </a:spcAft>
                      </a:pPr>
                      <a:r>
                        <a:rPr lang="en-US" sz="1600" kern="100">
                          <a:effectLst/>
                        </a:rPr>
                        <a:t>F1 score</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0.4444</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a:effectLst/>
                        </a:rPr>
                        <a:t>0.6209</a:t>
                      </a:r>
                      <a:endParaRPr lang="en-SG" sz="18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en-US" sz="1600" kern="100" dirty="0">
                          <a:effectLst/>
                        </a:rPr>
                        <a:t>0.5</a:t>
                      </a:r>
                      <a:endParaRPr lang="en-SG"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65803495"/>
                  </a:ext>
                </a:extLst>
              </a:tr>
            </a:tbl>
          </a:graphicData>
        </a:graphic>
      </p:graphicFrame>
    </p:spTree>
    <p:extLst>
      <p:ext uri="{BB962C8B-B14F-4D97-AF65-F5344CB8AC3E}">
        <p14:creationId xmlns:p14="http://schemas.microsoft.com/office/powerpoint/2010/main" val="3061093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p:spPr>
        <p:txBody>
          <a:bodyPr/>
          <a:lstStyle/>
          <a:p>
            <a:r>
              <a:rPr lang="en-SG"/>
              <a:t>Bitcoin PRICE Prediction</a:t>
            </a:r>
            <a:endParaRPr lang="en-SG" dirty="0"/>
          </a:p>
        </p:txBody>
      </p:sp>
      <p:sp>
        <p:nvSpPr>
          <p:cNvPr id="3" name="Content Placeholder 2"/>
          <p:cNvSpPr>
            <a:spLocks noGrp="1"/>
          </p:cNvSpPr>
          <p:nvPr>
            <p:ph idx="1"/>
          </p:nvPr>
        </p:nvSpPr>
        <p:spPr>
          <a:xfrm>
            <a:off x="1063751" y="1786597"/>
            <a:ext cx="5238575" cy="4586771"/>
          </a:xfrm>
        </p:spPr>
        <p:txBody>
          <a:bodyPr>
            <a:normAutofit/>
          </a:bodyPr>
          <a:lstStyle/>
          <a:p>
            <a:pPr marL="0" indent="0">
              <a:buNone/>
            </a:pPr>
            <a:r>
              <a:rPr lang="en-US" sz="2400" dirty="0"/>
              <a:t>Method </a:t>
            </a:r>
            <a:r>
              <a:rPr lang="en-US" altLang="zh-CN" sz="2400" dirty="0"/>
              <a:t>2</a:t>
            </a:r>
            <a:r>
              <a:rPr lang="en-US" sz="2400" dirty="0"/>
              <a:t>: Elman Neural Network</a:t>
            </a:r>
          </a:p>
          <a:p>
            <a:pPr marL="0" indent="0">
              <a:buNone/>
            </a:pPr>
            <a:endParaRPr lang="en-US" dirty="0"/>
          </a:p>
          <a:p>
            <a:r>
              <a:rPr lang="en-US" dirty="0"/>
              <a:t>Feedback neural network</a:t>
            </a:r>
            <a:r>
              <a:rPr lang="en-SG" dirty="0"/>
              <a:t> </a:t>
            </a:r>
          </a:p>
          <a:p>
            <a:endParaRPr lang="en-SG" dirty="0"/>
          </a:p>
          <a:p>
            <a:r>
              <a:rPr lang="en-US" dirty="0"/>
              <a:t>The structure includes input layer, hidden layer, connection layer and output layer. </a:t>
            </a:r>
          </a:p>
          <a:p>
            <a:endParaRPr lang="en-US" dirty="0"/>
          </a:p>
          <a:p>
            <a:r>
              <a:rPr lang="en-US" dirty="0"/>
              <a:t>Because of the connection layer, the network system has ability to adapt to the time-varying dynamic characteristics and has strong global stability. </a:t>
            </a:r>
            <a:endParaRPr lang="en-SG" dirty="0"/>
          </a:p>
          <a:p>
            <a:endParaRPr lang="en-SG" dirty="0"/>
          </a:p>
        </p:txBody>
      </p:sp>
      <p:pic>
        <p:nvPicPr>
          <p:cNvPr id="5" name="Picture 4">
            <a:extLst>
              <a:ext uri="{FF2B5EF4-FFF2-40B4-BE49-F238E27FC236}">
                <a16:creationId xmlns:a16="http://schemas.microsoft.com/office/drawing/2014/main" id="{D9B16730-247D-AD4A-B6A1-EB0DFE967EAD}"/>
              </a:ext>
            </a:extLst>
          </p:cNvPr>
          <p:cNvPicPr/>
          <p:nvPr/>
        </p:nvPicPr>
        <p:blipFill>
          <a:blip r:embed="rId2"/>
          <a:stretch>
            <a:fillRect/>
          </a:stretch>
        </p:blipFill>
        <p:spPr>
          <a:xfrm>
            <a:off x="6443003" y="2082809"/>
            <a:ext cx="5008099" cy="3699013"/>
          </a:xfrm>
          <a:prstGeom prst="rect">
            <a:avLst/>
          </a:prstGeom>
        </p:spPr>
      </p:pic>
    </p:spTree>
    <p:extLst>
      <p:ext uri="{BB962C8B-B14F-4D97-AF65-F5344CB8AC3E}">
        <p14:creationId xmlns:p14="http://schemas.microsoft.com/office/powerpoint/2010/main" val="2362212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endParaRPr lang="en-SG" dirty="0"/>
          </a:p>
        </p:txBody>
      </p:sp>
      <p:sp>
        <p:nvSpPr>
          <p:cNvPr id="3" name="Content Placeholder 2"/>
          <p:cNvSpPr>
            <a:spLocks noGrp="1"/>
          </p:cNvSpPr>
          <p:nvPr>
            <p:ph idx="1"/>
          </p:nvPr>
        </p:nvSpPr>
        <p:spPr/>
        <p:txBody>
          <a:bodyPr/>
          <a:lstStyle/>
          <a:p>
            <a:r>
              <a:rPr lang="en-US" dirty="0"/>
              <a:t>First step, we used Tweets of selected accounts and author topic model to find topic (word distribution). </a:t>
            </a:r>
          </a:p>
          <a:p>
            <a:r>
              <a:rPr lang="en-US" dirty="0"/>
              <a:t>Second step, Topic Trends (time series) are identified for twitter text across time. </a:t>
            </a:r>
          </a:p>
          <a:p>
            <a:r>
              <a:rPr lang="en-US" dirty="0"/>
              <a:t>Third Step, these topic trends are then used as input features for neural network, LSTM to predict Bitcoin price. </a:t>
            </a:r>
            <a:endParaRPr lang="en-SG" dirty="0"/>
          </a:p>
          <a:p>
            <a:endParaRPr lang="en-SG" dirty="0"/>
          </a:p>
        </p:txBody>
      </p:sp>
    </p:spTree>
    <p:extLst>
      <p:ext uri="{BB962C8B-B14F-4D97-AF65-F5344CB8AC3E}">
        <p14:creationId xmlns:p14="http://schemas.microsoft.com/office/powerpoint/2010/main" val="1103454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p:spPr>
        <p:txBody>
          <a:bodyPr/>
          <a:lstStyle/>
          <a:p>
            <a:r>
              <a:rPr lang="en-SG"/>
              <a:t>Bitcoin PRICE Prediction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63751" y="1772529"/>
                <a:ext cx="5056397" cy="4600839"/>
              </a:xfrm>
            </p:spPr>
            <p:txBody>
              <a:bodyPr>
                <a:normAutofit fontScale="92500"/>
              </a:bodyPr>
              <a:lstStyle/>
              <a:p>
                <a14:m>
                  <m:oMath xmlns:m="http://schemas.openxmlformats.org/officeDocument/2006/math">
                    <m:r>
                      <a:rPr lang="en-US" sz="2200" b="0" i="1" smtClean="0">
                        <a:latin typeface="Cambria Math" panose="02040503050406030204" pitchFamily="18" charset="0"/>
                      </a:rPr>
                      <m:t>𝑥</m:t>
                    </m:r>
                    <m:r>
                      <a:rPr lang="en-US" sz="2200" i="1">
                        <a:latin typeface="Cambria Math" panose="02040503050406030204" pitchFamily="18" charset="0"/>
                      </a:rPr>
                      <m:t>(</m:t>
                    </m:r>
                    <m:r>
                      <a:rPr lang="en-US" sz="2200" i="1">
                        <a:latin typeface="Cambria Math" panose="02040503050406030204" pitchFamily="18" charset="0"/>
                      </a:rPr>
                      <m:t>𝑘</m:t>
                    </m:r>
                    <m:r>
                      <a:rPr lang="en-US" sz="2200" i="1">
                        <a:latin typeface="Cambria Math" panose="02040503050406030204" pitchFamily="18" charset="0"/>
                      </a:rPr>
                      <m:t>)</m:t>
                    </m:r>
                  </m:oMath>
                </a14:m>
                <a:r>
                  <a:rPr lang="en-SG" sz="2200" dirty="0"/>
                  <a:t> is the output result of hidden layer</a:t>
                </a:r>
              </a:p>
              <a:p>
                <a:r>
                  <a:rPr lang="en-SG" sz="2200" dirty="0"/>
                  <a:t> </a:t>
                </a:r>
                <a14:m>
                  <m:oMath xmlns:m="http://schemas.openxmlformats.org/officeDocument/2006/math">
                    <m:sSub>
                      <m:sSubPr>
                        <m:ctrlPr>
                          <a:rPr lang="en-SG" sz="220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𝑐</m:t>
                        </m:r>
                      </m:sub>
                    </m:sSub>
                    <m:r>
                      <a:rPr lang="en-US" sz="2200" b="0" i="1" smtClean="0">
                        <a:latin typeface="Cambria Math" panose="02040503050406030204" pitchFamily="18" charset="0"/>
                      </a:rPr>
                      <m:t>(</m:t>
                    </m:r>
                    <m:r>
                      <a:rPr lang="en-US" sz="2200" b="0" i="1" smtClean="0">
                        <a:latin typeface="Cambria Math" panose="02040503050406030204" pitchFamily="18" charset="0"/>
                      </a:rPr>
                      <m:t>𝑘</m:t>
                    </m:r>
                    <m:r>
                      <a:rPr lang="en-US" sz="2200" b="0" i="1" smtClean="0">
                        <a:latin typeface="Cambria Math" panose="02040503050406030204" pitchFamily="18" charset="0"/>
                      </a:rPr>
                      <m:t>)</m:t>
                    </m:r>
                  </m:oMath>
                </a14:m>
                <a:r>
                  <a:rPr lang="en-SG" sz="2200" dirty="0"/>
                  <a:t>is the output result of connection layer,</a:t>
                </a:r>
              </a:p>
              <a:p>
                <a14:m>
                  <m:oMath xmlns:m="http://schemas.openxmlformats.org/officeDocument/2006/math">
                    <m:sSup>
                      <m:sSupPr>
                        <m:ctrlPr>
                          <a:rPr lang="en-SG" sz="2200" i="1" smtClean="0">
                            <a:latin typeface="Cambria Math" panose="02040503050406030204" pitchFamily="18" charset="0"/>
                          </a:rPr>
                        </m:ctrlPr>
                      </m:sSupPr>
                      <m:e>
                        <m:r>
                          <a:rPr lang="en-US" sz="2200" b="0" i="1" smtClean="0">
                            <a:latin typeface="Cambria Math" panose="02040503050406030204" pitchFamily="18" charset="0"/>
                          </a:rPr>
                          <m:t>𝑊</m:t>
                        </m:r>
                      </m:e>
                      <m:sup>
                        <m:r>
                          <a:rPr lang="en-US" sz="2200" b="0" i="1" smtClean="0">
                            <a:latin typeface="Cambria Math" panose="02040503050406030204" pitchFamily="18" charset="0"/>
                          </a:rPr>
                          <m:t>1</m:t>
                        </m:r>
                      </m:sup>
                    </m:sSup>
                  </m:oMath>
                </a14:m>
                <a:r>
                  <a:rPr lang="en-SG" sz="2200" dirty="0"/>
                  <a:t>is weighting matrix connecting connection layer and hidden layer</a:t>
                </a:r>
              </a:p>
              <a:p>
                <a14:m>
                  <m:oMath xmlns:m="http://schemas.openxmlformats.org/officeDocument/2006/math">
                    <m:sSup>
                      <m:sSupPr>
                        <m:ctrlPr>
                          <a:rPr lang="en-SG" sz="2200" i="1">
                            <a:latin typeface="Cambria Math" panose="02040503050406030204" pitchFamily="18" charset="0"/>
                          </a:rPr>
                        </m:ctrlPr>
                      </m:sSupPr>
                      <m:e>
                        <m:r>
                          <a:rPr lang="en-US" sz="2200" i="1">
                            <a:latin typeface="Cambria Math" panose="02040503050406030204" pitchFamily="18" charset="0"/>
                          </a:rPr>
                          <m:t>𝑊</m:t>
                        </m:r>
                      </m:e>
                      <m:sup>
                        <m:r>
                          <a:rPr lang="en-US" sz="2200" b="0" i="1" smtClean="0">
                            <a:latin typeface="Cambria Math" panose="02040503050406030204" pitchFamily="18" charset="0"/>
                          </a:rPr>
                          <m:t>2</m:t>
                        </m:r>
                      </m:sup>
                    </m:sSup>
                  </m:oMath>
                </a14:m>
                <a:r>
                  <a:rPr lang="en-SG" sz="2200" dirty="0"/>
                  <a:t> is weighting matrix connecting input layer and hidden layer</a:t>
                </a:r>
              </a:p>
              <a:p>
                <a14:m>
                  <m:oMath xmlns:m="http://schemas.openxmlformats.org/officeDocument/2006/math">
                    <m:sSup>
                      <m:sSupPr>
                        <m:ctrlPr>
                          <a:rPr lang="en-SG" sz="2200" i="1">
                            <a:latin typeface="Cambria Math" panose="02040503050406030204" pitchFamily="18" charset="0"/>
                          </a:rPr>
                        </m:ctrlPr>
                      </m:sSupPr>
                      <m:e>
                        <m:r>
                          <a:rPr lang="en-US" sz="2200" i="1">
                            <a:latin typeface="Cambria Math" panose="02040503050406030204" pitchFamily="18" charset="0"/>
                          </a:rPr>
                          <m:t>𝑊</m:t>
                        </m:r>
                      </m:e>
                      <m:sup>
                        <m:r>
                          <a:rPr lang="en-US" sz="2200" b="0" i="1" smtClean="0">
                            <a:latin typeface="Cambria Math" panose="02040503050406030204" pitchFamily="18" charset="0"/>
                          </a:rPr>
                          <m:t>3</m:t>
                        </m:r>
                      </m:sup>
                    </m:sSup>
                    <m:r>
                      <a:rPr lang="en-US" sz="2200" i="1">
                        <a:latin typeface="Cambria Math" panose="02040503050406030204" pitchFamily="18" charset="0"/>
                      </a:rPr>
                      <m:t> </m:t>
                    </m:r>
                  </m:oMath>
                </a14:m>
                <a:r>
                  <a:rPr lang="en-SG" sz="2200" dirty="0"/>
                  <a:t>is weighting matrix connecting hidden layer and output layer</a:t>
                </a:r>
              </a:p>
              <a:p>
                <a:r>
                  <a:rPr lang="el-GR" sz="2200" dirty="0"/>
                  <a:t>α </a:t>
                </a:r>
                <a:r>
                  <a:rPr lang="en-SG" sz="2200" dirty="0"/>
                  <a:t>is automatic connection feedback factor and satisfied with the inequality 0 ≤ </a:t>
                </a:r>
                <a:r>
                  <a:rPr lang="el-GR" sz="2200" dirty="0"/>
                  <a:t>α &lt; 1 </a:t>
                </a:r>
                <a:endParaRPr lang="en-US" sz="2200" dirty="0"/>
              </a:p>
              <a:p>
                <a:r>
                  <a:rPr lang="en-SG" sz="2200" dirty="0"/>
                  <a:t>y(k) is the output value of output layer. </a:t>
                </a:r>
              </a:p>
              <a:p>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63751" y="1772529"/>
                <a:ext cx="5056397" cy="4600839"/>
              </a:xfrm>
              <a:blipFill>
                <a:blip r:embed="rId2"/>
                <a:stretch>
                  <a:fillRect l="-754" t="-1377" r="-1256" b="-165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B16730-247D-AD4A-B6A1-EB0DFE967EAD}"/>
              </a:ext>
            </a:extLst>
          </p:cNvPr>
          <p:cNvPicPr/>
          <p:nvPr/>
        </p:nvPicPr>
        <p:blipFill>
          <a:blip r:embed="rId3"/>
          <a:stretch>
            <a:fillRect/>
          </a:stretch>
        </p:blipFill>
        <p:spPr>
          <a:xfrm>
            <a:off x="6443003" y="2082809"/>
            <a:ext cx="5008099" cy="3699013"/>
          </a:xfrm>
          <a:prstGeom prst="rect">
            <a:avLst/>
          </a:prstGeom>
        </p:spPr>
      </p:pic>
    </p:spTree>
    <p:extLst>
      <p:ext uri="{BB962C8B-B14F-4D97-AF65-F5344CB8AC3E}">
        <p14:creationId xmlns:p14="http://schemas.microsoft.com/office/powerpoint/2010/main" val="912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Bitcoin PRICE Prediction</a:t>
            </a:r>
          </a:p>
        </p:txBody>
      </p:sp>
      <p:sp>
        <p:nvSpPr>
          <p:cNvPr id="9" name="Rectangle 8">
            <a:extLst>
              <a:ext uri="{FF2B5EF4-FFF2-40B4-BE49-F238E27FC236}">
                <a16:creationId xmlns:a16="http://schemas.microsoft.com/office/drawing/2014/main" id="{6900FE70-B68A-0E4E-9DE5-A6ACDEBBC0B3}"/>
              </a:ext>
            </a:extLst>
          </p:cNvPr>
          <p:cNvSpPr/>
          <p:nvPr/>
        </p:nvSpPr>
        <p:spPr>
          <a:xfrm>
            <a:off x="1063752" y="1909310"/>
            <a:ext cx="4909101" cy="461665"/>
          </a:xfrm>
          <a:prstGeom prst="rect">
            <a:avLst/>
          </a:prstGeom>
        </p:spPr>
        <p:txBody>
          <a:bodyPr wrap="none">
            <a:spAutoFit/>
          </a:bodyPr>
          <a:lstStyle/>
          <a:p>
            <a:r>
              <a:rPr lang="en-US" sz="2400" dirty="0"/>
              <a:t>Method </a:t>
            </a:r>
            <a:r>
              <a:rPr lang="en-US" altLang="zh-CN" sz="2400" dirty="0"/>
              <a:t>2</a:t>
            </a:r>
            <a:r>
              <a:rPr lang="en-US" sz="2400" dirty="0"/>
              <a:t>: Elman Neural Network</a:t>
            </a:r>
          </a:p>
        </p:txBody>
      </p:sp>
      <p:pic>
        <p:nvPicPr>
          <p:cNvPr id="10" name="Picture 9">
            <a:extLst>
              <a:ext uri="{FF2B5EF4-FFF2-40B4-BE49-F238E27FC236}">
                <a16:creationId xmlns:a16="http://schemas.microsoft.com/office/drawing/2014/main" id="{B069DBAB-42FF-FE48-A986-EFF7386F706D}"/>
              </a:ext>
            </a:extLst>
          </p:cNvPr>
          <p:cNvPicPr/>
          <p:nvPr/>
        </p:nvPicPr>
        <p:blipFill>
          <a:blip r:embed="rId2"/>
          <a:stretch>
            <a:fillRect/>
          </a:stretch>
        </p:blipFill>
        <p:spPr>
          <a:xfrm>
            <a:off x="430490" y="2624508"/>
            <a:ext cx="3600000" cy="2880000"/>
          </a:xfrm>
          <a:prstGeom prst="rect">
            <a:avLst/>
          </a:prstGeom>
        </p:spPr>
      </p:pic>
      <p:pic>
        <p:nvPicPr>
          <p:cNvPr id="11" name="Picture 10">
            <a:extLst>
              <a:ext uri="{FF2B5EF4-FFF2-40B4-BE49-F238E27FC236}">
                <a16:creationId xmlns:a16="http://schemas.microsoft.com/office/drawing/2014/main" id="{89E22CF8-920E-044A-BAF1-802E5ED3068D}"/>
              </a:ext>
            </a:extLst>
          </p:cNvPr>
          <p:cNvPicPr>
            <a:picLocks/>
          </p:cNvPicPr>
          <p:nvPr/>
        </p:nvPicPr>
        <p:blipFill>
          <a:blip r:embed="rId3"/>
          <a:stretch>
            <a:fillRect/>
          </a:stretch>
        </p:blipFill>
        <p:spPr>
          <a:xfrm>
            <a:off x="4172853" y="2624508"/>
            <a:ext cx="3600000" cy="2880000"/>
          </a:xfrm>
          <a:prstGeom prst="rect">
            <a:avLst/>
          </a:prstGeom>
        </p:spPr>
      </p:pic>
      <p:pic>
        <p:nvPicPr>
          <p:cNvPr id="12" name="Picture 11">
            <a:extLst>
              <a:ext uri="{FF2B5EF4-FFF2-40B4-BE49-F238E27FC236}">
                <a16:creationId xmlns:a16="http://schemas.microsoft.com/office/drawing/2014/main" id="{F2424B76-DE5D-BF4E-9BC0-D29E707047D0}"/>
              </a:ext>
            </a:extLst>
          </p:cNvPr>
          <p:cNvPicPr/>
          <p:nvPr/>
        </p:nvPicPr>
        <p:blipFill>
          <a:blip r:embed="rId4"/>
          <a:stretch>
            <a:fillRect/>
          </a:stretch>
        </p:blipFill>
        <p:spPr>
          <a:xfrm>
            <a:off x="7944935" y="2624508"/>
            <a:ext cx="3600000" cy="2880000"/>
          </a:xfrm>
          <a:prstGeom prst="rect">
            <a:avLst/>
          </a:prstGeom>
        </p:spPr>
      </p:pic>
      <p:sp>
        <p:nvSpPr>
          <p:cNvPr id="3" name="TextBox 2">
            <a:extLst>
              <a:ext uri="{FF2B5EF4-FFF2-40B4-BE49-F238E27FC236}">
                <a16:creationId xmlns:a16="http://schemas.microsoft.com/office/drawing/2014/main" id="{FF292213-9BCB-1244-83EC-506547F139B4}"/>
              </a:ext>
            </a:extLst>
          </p:cNvPr>
          <p:cNvSpPr txBox="1"/>
          <p:nvPr/>
        </p:nvSpPr>
        <p:spPr>
          <a:xfrm>
            <a:off x="813581" y="5758041"/>
            <a:ext cx="10930597" cy="276999"/>
          </a:xfrm>
          <a:prstGeom prst="rect">
            <a:avLst/>
          </a:prstGeom>
          <a:noFill/>
        </p:spPr>
        <p:txBody>
          <a:bodyPr wrap="square" rtlCol="0">
            <a:spAutoFit/>
          </a:bodyPr>
          <a:lstStyle/>
          <a:p>
            <a:r>
              <a:rPr lang="en-US" sz="1200" dirty="0"/>
              <a:t>Figure 1: Prediction results without topics </a:t>
            </a:r>
            <a:r>
              <a:rPr lang="zh-CN" altLang="en-US" sz="1200" dirty="0"/>
              <a:t>                            </a:t>
            </a:r>
            <a:r>
              <a:rPr lang="en-US" sz="1200" dirty="0"/>
              <a:t>Figure 2: Prediction results with topics</a:t>
            </a:r>
            <a:r>
              <a:rPr lang="zh-CN" altLang="en-US" sz="1200" dirty="0"/>
              <a:t>                            </a:t>
            </a:r>
            <a:r>
              <a:rPr lang="en-US" sz="1200" dirty="0"/>
              <a:t>  Figure 3: Prediction results with emoji</a:t>
            </a:r>
            <a:r>
              <a:rPr lang="en-SG" sz="1200" dirty="0"/>
              <a:t> </a:t>
            </a:r>
            <a:endParaRPr lang="en-US" sz="1200" dirty="0"/>
          </a:p>
        </p:txBody>
      </p:sp>
    </p:spTree>
    <p:extLst>
      <p:ext uri="{BB962C8B-B14F-4D97-AF65-F5344CB8AC3E}">
        <p14:creationId xmlns:p14="http://schemas.microsoft.com/office/powerpoint/2010/main" val="4137999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Bitcoin PRICE Prediction</a:t>
            </a:r>
          </a:p>
        </p:txBody>
      </p:sp>
      <p:sp>
        <p:nvSpPr>
          <p:cNvPr id="3" name="Content Placeholder 2"/>
          <p:cNvSpPr>
            <a:spLocks noGrp="1"/>
          </p:cNvSpPr>
          <p:nvPr>
            <p:ph idx="1"/>
          </p:nvPr>
        </p:nvSpPr>
        <p:spPr>
          <a:xfrm>
            <a:off x="1063752" y="2093976"/>
            <a:ext cx="4687485" cy="513757"/>
          </a:xfrm>
        </p:spPr>
        <p:txBody>
          <a:bodyPr>
            <a:normAutofit fontScale="92500"/>
          </a:bodyPr>
          <a:lstStyle/>
          <a:p>
            <a:pPr marL="0" indent="0">
              <a:buNone/>
            </a:pPr>
            <a:r>
              <a:rPr lang="en-US" sz="2400" dirty="0"/>
              <a:t>Method 2: Elman Neural Network</a:t>
            </a:r>
          </a:p>
        </p:txBody>
      </p:sp>
      <p:graphicFrame>
        <p:nvGraphicFramePr>
          <p:cNvPr id="7" name="Table 6">
            <a:extLst>
              <a:ext uri="{FF2B5EF4-FFF2-40B4-BE49-F238E27FC236}">
                <a16:creationId xmlns:a16="http://schemas.microsoft.com/office/drawing/2014/main" id="{9D2DC855-22A3-064A-9231-EAEC4E170A3E}"/>
              </a:ext>
            </a:extLst>
          </p:cNvPr>
          <p:cNvGraphicFramePr>
            <a:graphicFrameLocks noGrp="1"/>
          </p:cNvGraphicFramePr>
          <p:nvPr>
            <p:extLst>
              <p:ext uri="{D42A27DB-BD31-4B8C-83A1-F6EECF244321}">
                <p14:modId xmlns:p14="http://schemas.microsoft.com/office/powerpoint/2010/main" val="1551912360"/>
              </p:ext>
            </p:extLst>
          </p:nvPr>
        </p:nvGraphicFramePr>
        <p:xfrm>
          <a:off x="1617784" y="2715768"/>
          <a:ext cx="8707901" cy="3575853"/>
        </p:xfrm>
        <a:graphic>
          <a:graphicData uri="http://schemas.openxmlformats.org/drawingml/2006/table">
            <a:tbl>
              <a:tblPr firstRow="1" firstCol="1" bandRow="1">
                <a:tableStyleId>{7E9639D4-E3E2-4D34-9284-5A2195B3D0D7}</a:tableStyleId>
              </a:tblPr>
              <a:tblGrid>
                <a:gridCol w="1860073">
                  <a:extLst>
                    <a:ext uri="{9D8B030D-6E8A-4147-A177-3AD203B41FA5}">
                      <a16:colId xmlns:a16="http://schemas.microsoft.com/office/drawing/2014/main" val="2507600842"/>
                    </a:ext>
                  </a:extLst>
                </a:gridCol>
                <a:gridCol w="2563224">
                  <a:extLst>
                    <a:ext uri="{9D8B030D-6E8A-4147-A177-3AD203B41FA5}">
                      <a16:colId xmlns:a16="http://schemas.microsoft.com/office/drawing/2014/main" val="3337693770"/>
                    </a:ext>
                  </a:extLst>
                </a:gridCol>
                <a:gridCol w="2211649">
                  <a:extLst>
                    <a:ext uri="{9D8B030D-6E8A-4147-A177-3AD203B41FA5}">
                      <a16:colId xmlns:a16="http://schemas.microsoft.com/office/drawing/2014/main" val="260910737"/>
                    </a:ext>
                  </a:extLst>
                </a:gridCol>
                <a:gridCol w="2072955">
                  <a:extLst>
                    <a:ext uri="{9D8B030D-6E8A-4147-A177-3AD203B41FA5}">
                      <a16:colId xmlns:a16="http://schemas.microsoft.com/office/drawing/2014/main" val="2680188066"/>
                    </a:ext>
                  </a:extLst>
                </a:gridCol>
              </a:tblGrid>
              <a:tr h="527853">
                <a:tc>
                  <a:txBody>
                    <a:bodyPr/>
                    <a:lstStyle/>
                    <a:p>
                      <a:pPr algn="ctr">
                        <a:spcAft>
                          <a:spcPts val="0"/>
                        </a:spcAft>
                      </a:pPr>
                      <a:r>
                        <a:rPr lang="en-US" sz="2000" kern="100" dirty="0">
                          <a:effectLst/>
                          <a:latin typeface="Garamond" panose="02020404030301010803" pitchFamily="18" charset="0"/>
                          <a:ea typeface="SimSun" panose="02010600030101010101" pitchFamily="2" charset="-122"/>
                          <a:cs typeface="Times New Roman" panose="02020603050405020304" pitchFamily="18" charset="0"/>
                        </a:rPr>
                        <a:t> </a:t>
                      </a:r>
                      <a:endParaRPr lang="en-SG"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Garamond" panose="02020404030301010803" pitchFamily="18" charset="0"/>
                          <a:ea typeface="SimSun" panose="02010600030101010101" pitchFamily="2" charset="-122"/>
                          <a:cs typeface="Times New Roman" panose="02020603050405020304" pitchFamily="18" charset="0"/>
                        </a:rPr>
                        <a:t>Without Topic Distribution</a:t>
                      </a:r>
                      <a:endParaRPr lang="en-SG"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a:effectLst/>
                          <a:latin typeface="Garamond" panose="02020404030301010803" pitchFamily="18" charset="0"/>
                          <a:ea typeface="SimSun" panose="02010600030101010101" pitchFamily="2" charset="-122"/>
                          <a:cs typeface="Times New Roman" panose="02020603050405020304" pitchFamily="18" charset="0"/>
                        </a:rPr>
                        <a:t>With Topic Distribution</a:t>
                      </a:r>
                      <a:endParaRPr lang="en-SG"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kern="100" dirty="0">
                          <a:effectLst/>
                          <a:latin typeface="Garamond" panose="02020404030301010803" pitchFamily="18" charset="0"/>
                          <a:ea typeface="SimSun" panose="02010600030101010101" pitchFamily="2" charset="-122"/>
                          <a:cs typeface="Times New Roman" panose="02020603050405020304" pitchFamily="18" charset="0"/>
                        </a:rPr>
                        <a:t>With Topic Distribution(with emoji)</a:t>
                      </a:r>
                      <a:endParaRPr lang="en-SG" sz="2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5032492"/>
                  </a:ext>
                </a:extLst>
              </a:tr>
              <a:tr h="527853">
                <a:tc>
                  <a:txBody>
                    <a:bodyPr/>
                    <a:lstStyle/>
                    <a:p>
                      <a:pPr algn="ctr">
                        <a:spcAft>
                          <a:spcPts val="0"/>
                        </a:spcAft>
                      </a:pPr>
                      <a:r>
                        <a:rPr lang="en-US" sz="2000" kern="100">
                          <a:effectLst/>
                          <a:latin typeface="Garamond" panose="02020404030301010803" pitchFamily="18" charset="0"/>
                          <a:ea typeface="SimSun" panose="02010600030101010101" pitchFamily="2" charset="-122"/>
                          <a:cs typeface="Times New Roman" panose="02020603050405020304" pitchFamily="18" charset="0"/>
                        </a:rPr>
                        <a:t>MSE</a:t>
                      </a:r>
                      <a:endParaRPr lang="en-SG"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dirty="0">
                          <a:effectLst/>
                          <a:latin typeface="Garamond" panose="02020404030301010803" pitchFamily="18" charset="0"/>
                          <a:ea typeface="SimSun" panose="02010600030101010101" pitchFamily="2" charset="-122"/>
                          <a:cs typeface="Times New Roman" panose="02020603050405020304" pitchFamily="18" charset="0"/>
                        </a:rPr>
                        <a:t>27925.150250394912</a:t>
                      </a:r>
                      <a:endParaRPr lang="en-SG" sz="2000" b="1"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dirty="0">
                          <a:effectLst/>
                          <a:latin typeface="Garamond" panose="02020404030301010803" pitchFamily="18" charset="0"/>
                          <a:ea typeface="SimSun" panose="02010600030101010101" pitchFamily="2" charset="-122"/>
                          <a:cs typeface="Times New Roman" panose="02020603050405020304" pitchFamily="18" charset="0"/>
                        </a:rPr>
                        <a:t>199364.10809882634</a:t>
                      </a:r>
                      <a:endParaRPr lang="en-SG" sz="2000" b="1"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a:effectLst/>
                          <a:latin typeface="Garamond" panose="02020404030301010803" pitchFamily="18" charset="0"/>
                          <a:ea typeface="SimSun" panose="02010600030101010101" pitchFamily="2" charset="-122"/>
                          <a:cs typeface="Times New Roman" panose="02020603050405020304" pitchFamily="18" charset="0"/>
                        </a:rPr>
                        <a:t>1063614.101706619</a:t>
                      </a:r>
                      <a:endParaRPr lang="en-SG" sz="2000" b="1"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6463594"/>
                  </a:ext>
                </a:extLst>
              </a:tr>
              <a:tr h="278946">
                <a:tc>
                  <a:txBody>
                    <a:bodyPr/>
                    <a:lstStyle/>
                    <a:p>
                      <a:pPr algn="ctr">
                        <a:spcAft>
                          <a:spcPts val="0"/>
                        </a:spcAft>
                      </a:pPr>
                      <a:r>
                        <a:rPr lang="en-US" sz="2000" kern="100">
                          <a:effectLst/>
                          <a:latin typeface="Garamond" panose="02020404030301010803" pitchFamily="18" charset="0"/>
                          <a:ea typeface="SimSun" panose="02010600030101010101" pitchFamily="2" charset="-122"/>
                          <a:cs typeface="Times New Roman" panose="02020603050405020304" pitchFamily="18" charset="0"/>
                        </a:rPr>
                        <a:t>MAPE</a:t>
                      </a:r>
                      <a:endParaRPr lang="en-SG"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a:effectLst/>
                          <a:latin typeface="Garamond" panose="02020404030301010803" pitchFamily="18" charset="0"/>
                          <a:ea typeface="SimSun" panose="02010600030101010101" pitchFamily="2" charset="-122"/>
                          <a:cs typeface="Times New Roman" panose="02020603050405020304" pitchFamily="18" charset="0"/>
                        </a:rPr>
                        <a:t>0.031908484496669505</a:t>
                      </a:r>
                      <a:endParaRPr lang="en-SG" sz="2000" b="1"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dirty="0">
                          <a:effectLst/>
                          <a:latin typeface="Garamond" panose="02020404030301010803" pitchFamily="18" charset="0"/>
                          <a:ea typeface="SimSun" panose="02010600030101010101" pitchFamily="2" charset="-122"/>
                          <a:cs typeface="Times New Roman" panose="02020603050405020304" pitchFamily="18" charset="0"/>
                        </a:rPr>
                        <a:t>0.09344604001253237</a:t>
                      </a:r>
                      <a:endParaRPr lang="en-SG" sz="2000" b="1"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a:effectLst/>
                          <a:latin typeface="Garamond" panose="02020404030301010803" pitchFamily="18" charset="0"/>
                          <a:ea typeface="SimSun" panose="02010600030101010101" pitchFamily="2" charset="-122"/>
                          <a:cs typeface="Times New Roman" panose="02020603050405020304" pitchFamily="18" charset="0"/>
                        </a:rPr>
                        <a:t>0.3547390113601053</a:t>
                      </a:r>
                      <a:endParaRPr lang="en-SG" sz="2000" b="1"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6627879"/>
                  </a:ext>
                </a:extLst>
              </a:tr>
              <a:tr h="269817">
                <a:tc>
                  <a:txBody>
                    <a:bodyPr/>
                    <a:lstStyle/>
                    <a:p>
                      <a:pPr algn="ctr">
                        <a:spcAft>
                          <a:spcPts val="0"/>
                        </a:spcAft>
                      </a:pPr>
                      <a:r>
                        <a:rPr lang="en-US" sz="2000" kern="100">
                          <a:effectLst/>
                          <a:latin typeface="Garamond" panose="02020404030301010803" pitchFamily="18" charset="0"/>
                          <a:ea typeface="SimSun" panose="02010600030101010101" pitchFamily="2" charset="-122"/>
                          <a:cs typeface="Times New Roman" panose="02020603050405020304" pitchFamily="18" charset="0"/>
                        </a:rPr>
                        <a:t>Precision </a:t>
                      </a:r>
                      <a:endParaRPr lang="en-SG"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a:effectLst/>
                          <a:latin typeface="Garamond" panose="02020404030301010803" pitchFamily="18" charset="0"/>
                          <a:ea typeface="SimSun" panose="02010600030101010101" pitchFamily="2" charset="-122"/>
                          <a:cs typeface="Times New Roman" panose="02020603050405020304" pitchFamily="18" charset="0"/>
                        </a:rPr>
                        <a:t>0.4375</a:t>
                      </a:r>
                      <a:endParaRPr lang="en-SG" sz="2000" b="1"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dirty="0">
                          <a:effectLst/>
                          <a:latin typeface="Garamond" panose="02020404030301010803" pitchFamily="18" charset="0"/>
                          <a:ea typeface="SimSun" panose="02010600030101010101" pitchFamily="2" charset="-122"/>
                          <a:cs typeface="Times New Roman" panose="02020603050405020304" pitchFamily="18" charset="0"/>
                        </a:rPr>
                        <a:t>0.5625</a:t>
                      </a:r>
                      <a:endParaRPr lang="en-SG" sz="2000" b="1"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dirty="0">
                          <a:effectLst/>
                          <a:latin typeface="Garamond" panose="02020404030301010803" pitchFamily="18" charset="0"/>
                          <a:ea typeface="SimSun" panose="02010600030101010101" pitchFamily="2" charset="-122"/>
                          <a:cs typeface="Times New Roman" panose="02020603050405020304" pitchFamily="18" charset="0"/>
                        </a:rPr>
                        <a:t>0.6</a:t>
                      </a:r>
                      <a:endParaRPr lang="en-SG" sz="2000" b="1"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1651421"/>
                  </a:ext>
                </a:extLst>
              </a:tr>
              <a:tr h="278946">
                <a:tc>
                  <a:txBody>
                    <a:bodyPr/>
                    <a:lstStyle/>
                    <a:p>
                      <a:pPr algn="ctr">
                        <a:spcAft>
                          <a:spcPts val="0"/>
                        </a:spcAft>
                      </a:pPr>
                      <a:r>
                        <a:rPr lang="en-US" sz="2000" kern="100">
                          <a:effectLst/>
                          <a:latin typeface="Garamond" panose="02020404030301010803" pitchFamily="18" charset="0"/>
                          <a:ea typeface="SimSun" panose="02010600030101010101" pitchFamily="2" charset="-122"/>
                          <a:cs typeface="Times New Roman" panose="02020603050405020304" pitchFamily="18" charset="0"/>
                        </a:rPr>
                        <a:t>Recall </a:t>
                      </a:r>
                      <a:endParaRPr lang="en-SG"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a:effectLst/>
                          <a:latin typeface="Garamond" panose="02020404030301010803" pitchFamily="18" charset="0"/>
                          <a:ea typeface="SimSun" panose="02010600030101010101" pitchFamily="2" charset="-122"/>
                          <a:cs typeface="Times New Roman" panose="02020603050405020304" pitchFamily="18" charset="0"/>
                        </a:rPr>
                        <a:t>0.5384615384615384</a:t>
                      </a:r>
                      <a:endParaRPr lang="en-SG" sz="2000" b="1"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dirty="0">
                          <a:effectLst/>
                          <a:latin typeface="Garamond" panose="02020404030301010803" pitchFamily="18" charset="0"/>
                          <a:ea typeface="SimSun" panose="02010600030101010101" pitchFamily="2" charset="-122"/>
                          <a:cs typeface="Times New Roman" panose="02020603050405020304" pitchFamily="18" charset="0"/>
                        </a:rPr>
                        <a:t>0.6923076923076923</a:t>
                      </a:r>
                      <a:endParaRPr lang="en-SG" sz="2000" b="1"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dirty="0">
                          <a:effectLst/>
                          <a:latin typeface="Garamond" panose="02020404030301010803" pitchFamily="18" charset="0"/>
                          <a:ea typeface="SimSun" panose="02010600030101010101" pitchFamily="2" charset="-122"/>
                          <a:cs typeface="Times New Roman" panose="02020603050405020304" pitchFamily="18" charset="0"/>
                        </a:rPr>
                        <a:t>0.6923076923076923</a:t>
                      </a:r>
                      <a:endParaRPr lang="en-SG" sz="2000" b="1"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505628"/>
                  </a:ext>
                </a:extLst>
              </a:tr>
              <a:tr h="278946">
                <a:tc>
                  <a:txBody>
                    <a:bodyPr/>
                    <a:lstStyle/>
                    <a:p>
                      <a:pPr algn="ctr">
                        <a:spcAft>
                          <a:spcPts val="0"/>
                        </a:spcAft>
                      </a:pPr>
                      <a:r>
                        <a:rPr lang="en-US" sz="2000" kern="100">
                          <a:effectLst/>
                          <a:latin typeface="Garamond" panose="02020404030301010803" pitchFamily="18" charset="0"/>
                          <a:ea typeface="SimSun" panose="02010600030101010101" pitchFamily="2" charset="-122"/>
                          <a:cs typeface="Times New Roman" panose="02020603050405020304" pitchFamily="18" charset="0"/>
                        </a:rPr>
                        <a:t>F1 score</a:t>
                      </a:r>
                      <a:endParaRPr lang="en-SG" sz="2000"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a:effectLst/>
                          <a:latin typeface="Garamond" panose="02020404030301010803" pitchFamily="18" charset="0"/>
                          <a:ea typeface="SimSun" panose="02010600030101010101" pitchFamily="2" charset="-122"/>
                          <a:cs typeface="Times New Roman" panose="02020603050405020304" pitchFamily="18" charset="0"/>
                        </a:rPr>
                        <a:t>0.4827586206896552</a:t>
                      </a:r>
                      <a:endParaRPr lang="en-SG" sz="2000" b="1"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a:effectLst/>
                          <a:latin typeface="Garamond" panose="02020404030301010803" pitchFamily="18" charset="0"/>
                          <a:ea typeface="SimSun" panose="02010600030101010101" pitchFamily="2" charset="-122"/>
                          <a:cs typeface="Times New Roman" panose="02020603050405020304" pitchFamily="18" charset="0"/>
                        </a:rPr>
                        <a:t>0.6206896551724138</a:t>
                      </a:r>
                      <a:endParaRPr lang="en-SG" sz="2000" b="1" kern="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Aft>
                          <a:spcPts val="0"/>
                        </a:spcAft>
                      </a:pPr>
                      <a:r>
                        <a:rPr lang="en-US" sz="2000" b="1" kern="100" dirty="0">
                          <a:effectLst/>
                          <a:latin typeface="Garamond" panose="02020404030301010803" pitchFamily="18" charset="0"/>
                          <a:ea typeface="SimSun" panose="02010600030101010101" pitchFamily="2" charset="-122"/>
                          <a:cs typeface="Times New Roman" panose="02020603050405020304" pitchFamily="18" charset="0"/>
                        </a:rPr>
                        <a:t>0.6428571428571429</a:t>
                      </a:r>
                      <a:endParaRPr lang="en-SG" sz="2000" b="1"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803495"/>
                  </a:ext>
                </a:extLst>
              </a:tr>
            </a:tbl>
          </a:graphicData>
        </a:graphic>
      </p:graphicFrame>
    </p:spTree>
    <p:extLst>
      <p:ext uri="{BB962C8B-B14F-4D97-AF65-F5344CB8AC3E}">
        <p14:creationId xmlns:p14="http://schemas.microsoft.com/office/powerpoint/2010/main" val="1730537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1609344"/>
          </a:xfrm>
        </p:spPr>
        <p:txBody>
          <a:bodyPr/>
          <a:lstStyle/>
          <a:p>
            <a:r>
              <a:rPr lang="en-SG"/>
              <a:t>Bitcoin PRICE Prediction</a:t>
            </a:r>
            <a:endParaRPr lang="en-SG" dirty="0"/>
          </a:p>
        </p:txBody>
      </p:sp>
      <p:sp>
        <p:nvSpPr>
          <p:cNvPr id="3" name="Content Placeholder 2"/>
          <p:cNvSpPr>
            <a:spLocks noGrp="1"/>
          </p:cNvSpPr>
          <p:nvPr>
            <p:ph idx="1"/>
          </p:nvPr>
        </p:nvSpPr>
        <p:spPr>
          <a:xfrm>
            <a:off x="1063751" y="1786597"/>
            <a:ext cx="5238575" cy="4586771"/>
          </a:xfrm>
        </p:spPr>
        <p:txBody>
          <a:bodyPr>
            <a:normAutofit/>
          </a:bodyPr>
          <a:lstStyle/>
          <a:p>
            <a:pPr marL="0" indent="0">
              <a:buNone/>
            </a:pPr>
            <a:r>
              <a:rPr lang="en-US" sz="2400" dirty="0"/>
              <a:t>Method </a:t>
            </a:r>
            <a:r>
              <a:rPr lang="en-US" altLang="zh-CN" sz="2400" dirty="0"/>
              <a:t>3</a:t>
            </a:r>
            <a:r>
              <a:rPr lang="en-US" sz="2400" dirty="0"/>
              <a:t>: LSTM Neural Network</a:t>
            </a:r>
          </a:p>
          <a:p>
            <a:pPr marL="0" indent="0">
              <a:buNone/>
            </a:pPr>
            <a:endParaRPr lang="en-US" dirty="0"/>
          </a:p>
          <a:p>
            <a:r>
              <a:rPr lang="en-US" dirty="0"/>
              <a:t>LSTM is an extension for standard Recurrent Neural Networks (RNN) including Elman neural network. </a:t>
            </a:r>
            <a:endParaRPr lang="en-SG" dirty="0"/>
          </a:p>
          <a:p>
            <a:endParaRPr lang="en-US" dirty="0"/>
          </a:p>
          <a:p>
            <a:r>
              <a:rPr lang="en-US" dirty="0"/>
              <a:t>LSTM enable RNN to remember their inputs over a long period of time. The problematic issues of vanishing gradients of RNN is solved through LSTM because it keeps the gradients steep enough and therefore the training relatively short and the accuracy high.</a:t>
            </a:r>
            <a:endParaRPr lang="en-SG" dirty="0"/>
          </a:p>
        </p:txBody>
      </p:sp>
      <p:pic>
        <p:nvPicPr>
          <p:cNvPr id="6" name="Picture 5" descr="https://img2018.cnblogs.com/blog/1470684/201809/1470684-20180927210003040-877316413.png">
            <a:extLst>
              <a:ext uri="{FF2B5EF4-FFF2-40B4-BE49-F238E27FC236}">
                <a16:creationId xmlns:a16="http://schemas.microsoft.com/office/drawing/2014/main" id="{AAB45227-FBE2-AC40-B5E7-F1E1A7781F8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3379" y="2463501"/>
            <a:ext cx="4518211" cy="2429616"/>
          </a:xfrm>
          <a:prstGeom prst="rect">
            <a:avLst/>
          </a:prstGeom>
          <a:noFill/>
          <a:ln>
            <a:noFill/>
          </a:ln>
        </p:spPr>
      </p:pic>
    </p:spTree>
    <p:extLst>
      <p:ext uri="{BB962C8B-B14F-4D97-AF65-F5344CB8AC3E}">
        <p14:creationId xmlns:p14="http://schemas.microsoft.com/office/powerpoint/2010/main" val="937836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Bitcoin PRICE Prediction</a:t>
            </a:r>
          </a:p>
        </p:txBody>
      </p:sp>
      <p:sp>
        <p:nvSpPr>
          <p:cNvPr id="9" name="Rectangle 8">
            <a:extLst>
              <a:ext uri="{FF2B5EF4-FFF2-40B4-BE49-F238E27FC236}">
                <a16:creationId xmlns:a16="http://schemas.microsoft.com/office/drawing/2014/main" id="{6900FE70-B68A-0E4E-9DE5-A6ACDEBBC0B3}"/>
              </a:ext>
            </a:extLst>
          </p:cNvPr>
          <p:cNvSpPr/>
          <p:nvPr/>
        </p:nvSpPr>
        <p:spPr>
          <a:xfrm>
            <a:off x="1063752" y="1909310"/>
            <a:ext cx="4713534" cy="461665"/>
          </a:xfrm>
          <a:prstGeom prst="rect">
            <a:avLst/>
          </a:prstGeom>
        </p:spPr>
        <p:txBody>
          <a:bodyPr wrap="none">
            <a:spAutoFit/>
          </a:bodyPr>
          <a:lstStyle/>
          <a:p>
            <a:r>
              <a:rPr lang="en-US" sz="2400" dirty="0"/>
              <a:t>Method </a:t>
            </a:r>
            <a:r>
              <a:rPr lang="en-US" altLang="zh-CN" sz="2400" dirty="0"/>
              <a:t>3</a:t>
            </a:r>
            <a:r>
              <a:rPr lang="en-US" sz="2400" dirty="0"/>
              <a:t>: LSTM Neural Network</a:t>
            </a:r>
          </a:p>
        </p:txBody>
      </p:sp>
      <p:pic>
        <p:nvPicPr>
          <p:cNvPr id="6" name="Picture 5">
            <a:extLst>
              <a:ext uri="{FF2B5EF4-FFF2-40B4-BE49-F238E27FC236}">
                <a16:creationId xmlns:a16="http://schemas.microsoft.com/office/drawing/2014/main" id="{3CB4C99E-3C7F-F241-8632-DC588C3C7E97}"/>
              </a:ext>
            </a:extLst>
          </p:cNvPr>
          <p:cNvPicPr/>
          <p:nvPr/>
        </p:nvPicPr>
        <p:blipFill>
          <a:blip r:embed="rId2"/>
          <a:stretch>
            <a:fillRect/>
          </a:stretch>
        </p:blipFill>
        <p:spPr>
          <a:xfrm>
            <a:off x="1056000" y="2670334"/>
            <a:ext cx="5040000" cy="3600000"/>
          </a:xfrm>
          <a:prstGeom prst="rect">
            <a:avLst/>
          </a:prstGeom>
        </p:spPr>
      </p:pic>
      <p:pic>
        <p:nvPicPr>
          <p:cNvPr id="10" name="Picture 9">
            <a:extLst>
              <a:ext uri="{FF2B5EF4-FFF2-40B4-BE49-F238E27FC236}">
                <a16:creationId xmlns:a16="http://schemas.microsoft.com/office/drawing/2014/main" id="{AFA9509E-74F3-BC44-A43A-F093A413466C}"/>
              </a:ext>
            </a:extLst>
          </p:cNvPr>
          <p:cNvPicPr/>
          <p:nvPr/>
        </p:nvPicPr>
        <p:blipFill>
          <a:blip r:embed="rId3"/>
          <a:stretch>
            <a:fillRect/>
          </a:stretch>
        </p:blipFill>
        <p:spPr>
          <a:xfrm>
            <a:off x="6404757" y="2670334"/>
            <a:ext cx="5040000" cy="3616692"/>
          </a:xfrm>
          <a:prstGeom prst="rect">
            <a:avLst/>
          </a:prstGeom>
        </p:spPr>
      </p:pic>
    </p:spTree>
    <p:extLst>
      <p:ext uri="{BB962C8B-B14F-4D97-AF65-F5344CB8AC3E}">
        <p14:creationId xmlns:p14="http://schemas.microsoft.com/office/powerpoint/2010/main" val="1741988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Bitcoin PRICE Prediction</a:t>
            </a:r>
          </a:p>
        </p:txBody>
      </p:sp>
      <p:sp>
        <p:nvSpPr>
          <p:cNvPr id="3" name="Content Placeholder 2"/>
          <p:cNvSpPr>
            <a:spLocks noGrp="1"/>
          </p:cNvSpPr>
          <p:nvPr>
            <p:ph idx="1"/>
          </p:nvPr>
        </p:nvSpPr>
        <p:spPr>
          <a:xfrm>
            <a:off x="1063752" y="2093976"/>
            <a:ext cx="4687485" cy="513757"/>
          </a:xfrm>
        </p:spPr>
        <p:txBody>
          <a:bodyPr>
            <a:normAutofit/>
          </a:bodyPr>
          <a:lstStyle/>
          <a:p>
            <a:pPr marL="0" indent="0">
              <a:buNone/>
            </a:pPr>
            <a:r>
              <a:rPr lang="en-US" sz="2400" dirty="0"/>
              <a:t>Method </a:t>
            </a:r>
            <a:r>
              <a:rPr lang="en-US" altLang="zh-CN" sz="2400" dirty="0"/>
              <a:t>3</a:t>
            </a:r>
            <a:r>
              <a:rPr lang="en-US" sz="2400" dirty="0"/>
              <a:t>: LSTM Neural Network</a:t>
            </a:r>
          </a:p>
        </p:txBody>
      </p:sp>
      <p:graphicFrame>
        <p:nvGraphicFramePr>
          <p:cNvPr id="7" name="Table 6">
            <a:extLst>
              <a:ext uri="{FF2B5EF4-FFF2-40B4-BE49-F238E27FC236}">
                <a16:creationId xmlns:a16="http://schemas.microsoft.com/office/drawing/2014/main" id="{9D2DC855-22A3-064A-9231-EAEC4E170A3E}"/>
              </a:ext>
            </a:extLst>
          </p:cNvPr>
          <p:cNvGraphicFramePr>
            <a:graphicFrameLocks noGrp="1"/>
          </p:cNvGraphicFramePr>
          <p:nvPr>
            <p:extLst>
              <p:ext uri="{D42A27DB-BD31-4B8C-83A1-F6EECF244321}">
                <p14:modId xmlns:p14="http://schemas.microsoft.com/office/powerpoint/2010/main" val="770511302"/>
              </p:ext>
            </p:extLst>
          </p:nvPr>
        </p:nvGraphicFramePr>
        <p:xfrm>
          <a:off x="1559169" y="2730957"/>
          <a:ext cx="9073662" cy="3038622"/>
        </p:xfrm>
        <a:graphic>
          <a:graphicData uri="http://schemas.openxmlformats.org/drawingml/2006/table">
            <a:tbl>
              <a:tblPr firstRow="1" firstCol="1" bandRow="1">
                <a:tableStyleId>{7E9639D4-E3E2-4D34-9284-5A2195B3D0D7}</a:tableStyleId>
              </a:tblPr>
              <a:tblGrid>
                <a:gridCol w="1938202">
                  <a:extLst>
                    <a:ext uri="{9D8B030D-6E8A-4147-A177-3AD203B41FA5}">
                      <a16:colId xmlns:a16="http://schemas.microsoft.com/office/drawing/2014/main" val="2507600842"/>
                    </a:ext>
                  </a:extLst>
                </a:gridCol>
                <a:gridCol w="2670888">
                  <a:extLst>
                    <a:ext uri="{9D8B030D-6E8A-4147-A177-3AD203B41FA5}">
                      <a16:colId xmlns:a16="http://schemas.microsoft.com/office/drawing/2014/main" val="3337693770"/>
                    </a:ext>
                  </a:extLst>
                </a:gridCol>
                <a:gridCol w="2304546">
                  <a:extLst>
                    <a:ext uri="{9D8B030D-6E8A-4147-A177-3AD203B41FA5}">
                      <a16:colId xmlns:a16="http://schemas.microsoft.com/office/drawing/2014/main" val="260910737"/>
                    </a:ext>
                  </a:extLst>
                </a:gridCol>
                <a:gridCol w="2160026">
                  <a:extLst>
                    <a:ext uri="{9D8B030D-6E8A-4147-A177-3AD203B41FA5}">
                      <a16:colId xmlns:a16="http://schemas.microsoft.com/office/drawing/2014/main" val="2680188066"/>
                    </a:ext>
                  </a:extLst>
                </a:gridCol>
              </a:tblGrid>
              <a:tr h="786006">
                <a:tc>
                  <a:txBody>
                    <a:bodyPr/>
                    <a:lstStyle/>
                    <a:p>
                      <a:pPr marL="0" algn="ctr" defTabSz="914400" rtl="0" eaLnBrk="1" latinLnBrk="0" hangingPunct="1">
                        <a:spcAft>
                          <a:spcPts val="0"/>
                        </a:spcAft>
                      </a:pPr>
                      <a:r>
                        <a:rPr lang="en-US" sz="2000" b="1" kern="100" dirty="0">
                          <a:solidFill>
                            <a:schemeClr val="bg1"/>
                          </a:solidFill>
                          <a:effectLst/>
                          <a:latin typeface="Garamond" panose="02020404030301010803" pitchFamily="18" charset="0"/>
                          <a:ea typeface="SimSun" panose="02010600030101010101" pitchFamily="2" charset="-122"/>
                          <a:cs typeface="Times New Roman" panose="02020603050405020304" pitchFamily="18" charset="0"/>
                        </a:rPr>
                        <a:t> </a:t>
                      </a:r>
                      <a:endParaRPr lang="en-SG" sz="2000" b="1" kern="100" dirty="0">
                        <a:solidFill>
                          <a:schemeClr val="bg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bg1"/>
                          </a:solidFill>
                          <a:effectLst/>
                          <a:latin typeface="Garamond" panose="02020404030301010803" pitchFamily="18" charset="0"/>
                          <a:ea typeface="SimSun" panose="02010600030101010101" pitchFamily="2" charset="-122"/>
                          <a:cs typeface="Times New Roman" panose="02020603050405020304" pitchFamily="18" charset="0"/>
                        </a:rPr>
                        <a:t>Without topics</a:t>
                      </a:r>
                      <a:endParaRPr lang="en-SG" sz="2000" b="1" kern="100" dirty="0">
                        <a:solidFill>
                          <a:schemeClr val="bg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bg1"/>
                          </a:solidFill>
                          <a:effectLst/>
                          <a:latin typeface="Garamond" panose="02020404030301010803" pitchFamily="18" charset="0"/>
                          <a:ea typeface="SimSun" panose="02010600030101010101" pitchFamily="2" charset="-122"/>
                          <a:cs typeface="Times New Roman" panose="02020603050405020304" pitchFamily="18" charset="0"/>
                        </a:rPr>
                        <a:t>With topics (with emojis)</a:t>
                      </a:r>
                      <a:endParaRPr lang="en-SG" sz="2000" b="1" kern="100" dirty="0">
                        <a:solidFill>
                          <a:schemeClr val="bg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a:solidFill>
                            <a:schemeClr val="bg1"/>
                          </a:solidFill>
                          <a:effectLst/>
                          <a:latin typeface="Garamond" panose="02020404030301010803" pitchFamily="18" charset="0"/>
                          <a:ea typeface="SimSun" panose="02010600030101010101" pitchFamily="2" charset="-122"/>
                          <a:cs typeface="Times New Roman" panose="02020603050405020304" pitchFamily="18" charset="0"/>
                        </a:rPr>
                        <a:t>With topics (without emojis)</a:t>
                      </a:r>
                      <a:endParaRPr lang="en-SG" sz="2000" b="1" kern="100">
                        <a:solidFill>
                          <a:schemeClr val="bg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5032492"/>
                  </a:ext>
                </a:extLst>
              </a:tr>
              <a:tr h="680604">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MSE</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37814.1345</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86929.8808</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97814.6009</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6463594"/>
                  </a:ext>
                </a:extLst>
              </a:tr>
              <a:tr h="393003">
                <a:tc>
                  <a:txBody>
                    <a:bodyPr/>
                    <a:lstStyle/>
                    <a:p>
                      <a:pPr marL="0" algn="ctr" defTabSz="914400" rtl="0" eaLnBrk="1" latinLnBrk="0" hangingPunct="1">
                        <a:spcAft>
                          <a:spcPts val="0"/>
                        </a:spcAft>
                      </a:pPr>
                      <a:r>
                        <a:rPr lang="en-US"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MAPE</a:t>
                      </a:r>
                      <a:endParaRPr lang="en-SG"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4.0833</a:t>
                      </a:r>
                      <a:endParaRPr lang="en-SG"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6.778</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6.88131</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6627879"/>
                  </a:ext>
                </a:extLst>
              </a:tr>
              <a:tr h="393003">
                <a:tc>
                  <a:txBody>
                    <a:bodyPr/>
                    <a:lstStyle/>
                    <a:p>
                      <a:pPr marL="0" algn="ctr" defTabSz="914400" rtl="0" eaLnBrk="1" latinLnBrk="0" hangingPunct="1">
                        <a:spcAft>
                          <a:spcPts val="0"/>
                        </a:spcAft>
                      </a:pPr>
                      <a:r>
                        <a:rPr lang="en-US"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Precision </a:t>
                      </a:r>
                      <a:endParaRPr lang="en-SG"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0.4667</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0.3846</a:t>
                      </a:r>
                      <a:endParaRPr lang="en-SG"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0.3571</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1651421"/>
                  </a:ext>
                </a:extLst>
              </a:tr>
              <a:tr h="393003">
                <a:tc>
                  <a:txBody>
                    <a:bodyPr/>
                    <a:lstStyle/>
                    <a:p>
                      <a:pPr marL="0" algn="ctr" defTabSz="914400" rtl="0" eaLnBrk="1" latinLnBrk="0" hangingPunct="1">
                        <a:spcAft>
                          <a:spcPts val="0"/>
                        </a:spcAft>
                      </a:pPr>
                      <a:r>
                        <a:rPr lang="en-US"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Recall </a:t>
                      </a:r>
                      <a:endParaRPr lang="en-SG"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0.5385</a:t>
                      </a:r>
                      <a:endParaRPr lang="en-SG"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0.4167</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0.4167</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505628"/>
                  </a:ext>
                </a:extLst>
              </a:tr>
              <a:tr h="393003">
                <a:tc>
                  <a:txBody>
                    <a:bodyPr/>
                    <a:lstStyle/>
                    <a:p>
                      <a:pPr marL="0" algn="ctr" defTabSz="914400" rtl="0" eaLnBrk="1" latinLnBrk="0" hangingPunct="1">
                        <a:spcAft>
                          <a:spcPts val="0"/>
                        </a:spcAft>
                      </a:pPr>
                      <a:r>
                        <a:rPr lang="en-US"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F1 score</a:t>
                      </a:r>
                      <a:endParaRPr lang="en-SG"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0.5</a:t>
                      </a:r>
                      <a:endParaRPr lang="en-SG" sz="2000" b="1" kern="10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0.4</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spcAft>
                          <a:spcPts val="0"/>
                        </a:spcAft>
                      </a:pPr>
                      <a:r>
                        <a:rPr lang="en-US"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rPr>
                        <a:t>0.3846</a:t>
                      </a:r>
                      <a:endParaRPr lang="en-SG" sz="2000" b="1" kern="100" dirty="0">
                        <a:solidFill>
                          <a:schemeClr val="tx1"/>
                        </a:solidFill>
                        <a:effectLst/>
                        <a:latin typeface="Garamond" panose="02020404030301010803"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5803495"/>
                  </a:ext>
                </a:extLst>
              </a:tr>
            </a:tbl>
          </a:graphicData>
        </a:graphic>
      </p:graphicFrame>
    </p:spTree>
    <p:extLst>
      <p:ext uri="{BB962C8B-B14F-4D97-AF65-F5344CB8AC3E}">
        <p14:creationId xmlns:p14="http://schemas.microsoft.com/office/powerpoint/2010/main" val="3507660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4868" y="1457981"/>
            <a:ext cx="7631376" cy="3035808"/>
          </a:xfrm>
        </p:spPr>
        <p:txBody>
          <a:bodyPr/>
          <a:lstStyle/>
          <a:p>
            <a:r>
              <a:rPr lang="en-SG" dirty="0">
                <a:latin typeface="Bahnschrift Condensed" panose="020B0502040204020203" pitchFamily="34" charset="0"/>
              </a:rPr>
              <a:t>Thank   you</a:t>
            </a:r>
          </a:p>
        </p:txBody>
      </p:sp>
      <p:sp>
        <p:nvSpPr>
          <p:cNvPr id="3" name="Subtitle 2"/>
          <p:cNvSpPr>
            <a:spLocks noGrp="1"/>
          </p:cNvSpPr>
          <p:nvPr>
            <p:ph type="subTitle" idx="1"/>
          </p:nvPr>
        </p:nvSpPr>
        <p:spPr/>
        <p:txBody>
          <a:bodyPr/>
          <a:lstStyle/>
          <a:p>
            <a:r>
              <a:rPr lang="en-SG" dirty="0"/>
              <a:t>Team </a:t>
            </a:r>
            <a:r>
              <a:rPr lang="en-SG" dirty="0" err="1"/>
              <a:t>Doctrina</a:t>
            </a:r>
            <a:r>
              <a:rPr lang="en-SG" dirty="0"/>
              <a:t> Apparatus</a:t>
            </a:r>
          </a:p>
        </p:txBody>
      </p:sp>
    </p:spTree>
    <p:extLst>
      <p:ext uri="{BB962C8B-B14F-4D97-AF65-F5344CB8AC3E}">
        <p14:creationId xmlns:p14="http://schemas.microsoft.com/office/powerpoint/2010/main" val="2599720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review</a:t>
            </a:r>
            <a:endParaRPr lang="en-SG" dirty="0"/>
          </a:p>
        </p:txBody>
      </p:sp>
      <p:sp>
        <p:nvSpPr>
          <p:cNvPr id="3" name="Content Placeholder 2"/>
          <p:cNvSpPr>
            <a:spLocks noGrp="1"/>
          </p:cNvSpPr>
          <p:nvPr>
            <p:ph idx="1"/>
          </p:nvPr>
        </p:nvSpPr>
        <p:spPr/>
        <p:txBody>
          <a:bodyPr/>
          <a:lstStyle/>
          <a:p>
            <a:r>
              <a:rPr lang="en-US" dirty="0"/>
              <a:t>What is Topic model?  What is Author-Topic Model?</a:t>
            </a:r>
            <a:endParaRPr lang="en-SG" dirty="0"/>
          </a:p>
        </p:txBody>
      </p:sp>
      <p:pic>
        <p:nvPicPr>
          <p:cNvPr id="2050" name="Picture 2" descr="Image result for topic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9856" y="2615001"/>
            <a:ext cx="7938383" cy="3707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916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Generative Mechanism of author topic model </a:t>
            </a:r>
            <a:endParaRPr lang="en-SG"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5324" y="2322262"/>
            <a:ext cx="3219127" cy="4000718"/>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5680954" y="3044758"/>
                <a:ext cx="4198906" cy="2215991"/>
              </a:xfrm>
              <a:prstGeom prst="rect">
                <a:avLst/>
              </a:prstGeom>
              <a:noFill/>
            </p:spPr>
            <p:txBody>
              <a:bodyPr wrap="none" rtlCol="0">
                <a:spAutoFit/>
              </a:bodyPr>
              <a:lstStyle/>
              <a:p>
                <a14:m>
                  <m:oMath xmlns:m="http://schemas.openxmlformats.org/officeDocument/2006/math">
                    <m:sSub>
                      <m:sSubPr>
                        <m:ctrlPr>
                          <a:rPr lang="en-SG" sz="2300" i="1" smtClean="0">
                            <a:latin typeface="Cambria Math" panose="02040503050406030204" pitchFamily="18" charset="0"/>
                          </a:rPr>
                        </m:ctrlPr>
                      </m:sSubPr>
                      <m:e>
                        <m:r>
                          <a:rPr lang="en-US" sz="2300" i="1">
                            <a:latin typeface="Cambria Math" panose="02040503050406030204" pitchFamily="18" charset="0"/>
                          </a:rPr>
                          <m:t>𝑎</m:t>
                        </m:r>
                      </m:e>
                      <m:sub>
                        <m:r>
                          <a:rPr lang="en-US" sz="2300" i="1">
                            <a:latin typeface="Cambria Math" panose="02040503050406030204" pitchFamily="18" charset="0"/>
                          </a:rPr>
                          <m:t>𝑑</m:t>
                        </m:r>
                      </m:sub>
                    </m:sSub>
                    <m:r>
                      <a:rPr lang="en-US" sz="2300" b="0" i="1" smtClean="0">
                        <a:latin typeface="Cambria Math" panose="02040503050406030204" pitchFamily="18" charset="0"/>
                      </a:rPr>
                      <m:t> </m:t>
                    </m:r>
                  </m:oMath>
                </a14:m>
                <a:r>
                  <a:rPr lang="en-US" sz="2300" dirty="0"/>
                  <a:t>: author list</a:t>
                </a:r>
              </a:p>
              <a:p>
                <a:r>
                  <a:rPr lang="en-US" sz="2300" dirty="0"/>
                  <a:t>x : author</a:t>
                </a:r>
              </a:p>
              <a:p>
                <a14:m>
                  <m:oMath xmlns:m="http://schemas.openxmlformats.org/officeDocument/2006/math">
                    <m:r>
                      <a:rPr lang="en-US" sz="2300" i="1">
                        <a:latin typeface="Cambria Math" panose="02040503050406030204" pitchFamily="18" charset="0"/>
                      </a:rPr>
                      <m:t>𝜃</m:t>
                    </m:r>
                  </m:oMath>
                </a14:m>
                <a:r>
                  <a:rPr lang="en-US" sz="2300" dirty="0"/>
                  <a:t>: topic by author distribution</a:t>
                </a:r>
              </a:p>
              <a:p>
                <a:r>
                  <a:rPr lang="en-US" sz="2300" dirty="0"/>
                  <a:t>z : topic</a:t>
                </a:r>
              </a:p>
              <a:p>
                <a14:m>
                  <m:oMath xmlns:m="http://schemas.openxmlformats.org/officeDocument/2006/math">
                    <m:r>
                      <a:rPr lang="en-US" sz="2300" i="1">
                        <a:latin typeface="Cambria Math" panose="02040503050406030204" pitchFamily="18" charset="0"/>
                      </a:rPr>
                      <m:t>𝜙</m:t>
                    </m:r>
                    <m:r>
                      <a:rPr lang="en-US" sz="2300" i="1">
                        <a:latin typeface="Cambria Math" panose="02040503050406030204" pitchFamily="18" charset="0"/>
                      </a:rPr>
                      <m:t> </m:t>
                    </m:r>
                  </m:oMath>
                </a14:m>
                <a:r>
                  <a:rPr lang="en-US" sz="2300" dirty="0"/>
                  <a:t>: word by topic distribution</a:t>
                </a:r>
              </a:p>
              <a:p>
                <a:r>
                  <a:rPr lang="en-US" sz="2300" dirty="0"/>
                  <a:t>w: word</a:t>
                </a:r>
              </a:p>
            </p:txBody>
          </p:sp>
        </mc:Choice>
        <mc:Fallback xmlns="">
          <p:sp>
            <p:nvSpPr>
              <p:cNvPr id="7" name="TextBox 6"/>
              <p:cNvSpPr txBox="1">
                <a:spLocks noRot="1" noChangeAspect="1" noMove="1" noResize="1" noEditPoints="1" noAdjustHandles="1" noChangeArrowheads="1" noChangeShapeType="1" noTextEdit="1"/>
              </p:cNvSpPr>
              <p:nvPr/>
            </p:nvSpPr>
            <p:spPr>
              <a:xfrm>
                <a:off x="5680954" y="3044758"/>
                <a:ext cx="4198906" cy="2215991"/>
              </a:xfrm>
              <a:prstGeom prst="rect">
                <a:avLst/>
              </a:prstGeom>
              <a:blipFill>
                <a:blip r:embed="rId3"/>
                <a:stretch>
                  <a:fillRect l="-2177" t="-2198" r="-1016" b="-4945"/>
                </a:stretch>
              </a:blipFill>
            </p:spPr>
            <p:txBody>
              <a:bodyPr/>
              <a:lstStyle/>
              <a:p>
                <a:r>
                  <a:rPr lang="en-SG">
                    <a:noFill/>
                  </a:rPr>
                  <a:t> </a:t>
                </a:r>
              </a:p>
            </p:txBody>
          </p:sp>
        </mc:Fallback>
      </mc:AlternateContent>
    </p:spTree>
    <p:extLst>
      <p:ext uri="{BB962C8B-B14F-4D97-AF65-F5344CB8AC3E}">
        <p14:creationId xmlns:p14="http://schemas.microsoft.com/office/powerpoint/2010/main" val="319924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98559"/>
            <a:ext cx="10058400" cy="1609344"/>
          </a:xfrm>
        </p:spPr>
        <p:txBody>
          <a:bodyPr/>
          <a:lstStyle/>
          <a:p>
            <a:r>
              <a:rPr lang="en-US" dirty="0"/>
              <a:t>Parameter estimation by Gibbs sampling</a:t>
            </a:r>
            <a:endParaRPr lang="en-SG" dirty="0"/>
          </a:p>
        </p:txBody>
      </p:sp>
      <p:sp>
        <p:nvSpPr>
          <p:cNvPr id="3" name="Content Placeholder 2"/>
          <p:cNvSpPr>
            <a:spLocks noGrp="1"/>
          </p:cNvSpPr>
          <p:nvPr>
            <p:ph idx="1"/>
          </p:nvPr>
        </p:nvSpPr>
        <p:spPr>
          <a:xfrm>
            <a:off x="1163638" y="1703977"/>
            <a:ext cx="10337943" cy="4050792"/>
          </a:xfrm>
        </p:spPr>
        <p:txBody>
          <a:bodyPr/>
          <a:lstStyle/>
          <a:p>
            <a:r>
              <a:rPr lang="en-US" sz="2400" b="1" dirty="0">
                <a:solidFill>
                  <a:srgbClr val="FF0000"/>
                </a:solidFill>
              </a:rPr>
              <a:t>Step 1  </a:t>
            </a:r>
            <a:r>
              <a:rPr lang="en-US" dirty="0"/>
              <a:t>Assign words to random topics and authors.</a:t>
            </a:r>
          </a:p>
          <a:p>
            <a:r>
              <a:rPr lang="en-US" sz="2400" b="1" dirty="0">
                <a:solidFill>
                  <a:srgbClr val="FF0000"/>
                </a:solidFill>
              </a:rPr>
              <a:t>Step 2</a:t>
            </a:r>
            <a:r>
              <a:rPr lang="en-US" sz="2800" b="1" dirty="0">
                <a:solidFill>
                  <a:srgbClr val="FF0000"/>
                </a:solidFill>
              </a:rPr>
              <a:t>  </a:t>
            </a:r>
            <a:r>
              <a:rPr lang="en-US" dirty="0"/>
              <a:t>Apply Equation (4) to every word in the text and do assignment accordingly.</a:t>
            </a:r>
          </a:p>
          <a:p>
            <a:r>
              <a:rPr lang="en-US" sz="2400" b="1" dirty="0">
                <a:solidFill>
                  <a:srgbClr val="FF0000"/>
                </a:solidFill>
              </a:rPr>
              <a:t>Step 3  </a:t>
            </a:r>
            <a:r>
              <a:rPr lang="en-US" dirty="0"/>
              <a:t>Repeat step 2, 2000 times and save the word by topic matrix (5) and author by topic matrix (6).</a:t>
            </a:r>
          </a:p>
        </p:txBody>
      </p:sp>
      <p:pic>
        <p:nvPicPr>
          <p:cNvPr id="6" name="Picture 5" descr="A close up of a clock&#10;&#10;Description automatically generated">
            <a:extLst>
              <a:ext uri="{FF2B5EF4-FFF2-40B4-BE49-F238E27FC236}">
                <a16:creationId xmlns:a16="http://schemas.microsoft.com/office/drawing/2014/main" id="{617BB241-CF3D-5045-82A1-A7B7DA385C93}"/>
              </a:ext>
            </a:extLst>
          </p:cNvPr>
          <p:cNvPicPr>
            <a:picLocks noChangeAspect="1"/>
          </p:cNvPicPr>
          <p:nvPr/>
        </p:nvPicPr>
        <p:blipFill>
          <a:blip r:embed="rId2"/>
          <a:stretch>
            <a:fillRect/>
          </a:stretch>
        </p:blipFill>
        <p:spPr>
          <a:xfrm>
            <a:off x="690419" y="4077987"/>
            <a:ext cx="5405581" cy="1168400"/>
          </a:xfrm>
          <a:prstGeom prst="rect">
            <a:avLst/>
          </a:prstGeom>
        </p:spPr>
      </p:pic>
      <p:pic>
        <p:nvPicPr>
          <p:cNvPr id="9" name="Picture 8">
            <a:extLst>
              <a:ext uri="{FF2B5EF4-FFF2-40B4-BE49-F238E27FC236}">
                <a16:creationId xmlns:a16="http://schemas.microsoft.com/office/drawing/2014/main" id="{D2F285E3-61B4-6341-83F8-AF3AC118D1DC}"/>
              </a:ext>
            </a:extLst>
          </p:cNvPr>
          <p:cNvPicPr>
            <a:picLocks noChangeAspect="1"/>
          </p:cNvPicPr>
          <p:nvPr/>
        </p:nvPicPr>
        <p:blipFill>
          <a:blip r:embed="rId3"/>
          <a:stretch>
            <a:fillRect/>
          </a:stretch>
        </p:blipFill>
        <p:spPr>
          <a:xfrm>
            <a:off x="6688138" y="3804742"/>
            <a:ext cx="4533900" cy="1562100"/>
          </a:xfrm>
          <a:prstGeom prst="rect">
            <a:avLst/>
          </a:prstGeom>
        </p:spPr>
      </p:pic>
    </p:spTree>
    <p:extLst>
      <p:ext uri="{BB962C8B-B14F-4D97-AF65-F5344CB8AC3E}">
        <p14:creationId xmlns:p14="http://schemas.microsoft.com/office/powerpoint/2010/main" val="2203370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9 Authors</a:t>
            </a:r>
            <a:endParaRPr lang="en-SG"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6266" y="1788208"/>
            <a:ext cx="6380151" cy="4915321"/>
          </a:xfrm>
          <a:prstGeom prst="rect">
            <a:avLst/>
          </a:prstGeom>
        </p:spPr>
      </p:pic>
      <p:sp>
        <p:nvSpPr>
          <p:cNvPr id="7" name="Content Placeholder 6"/>
          <p:cNvSpPr>
            <a:spLocks noGrp="1"/>
          </p:cNvSpPr>
          <p:nvPr>
            <p:ph idx="1"/>
          </p:nvPr>
        </p:nvSpPr>
        <p:spPr>
          <a:xfrm>
            <a:off x="1001754" y="2093976"/>
            <a:ext cx="10058400" cy="4050792"/>
          </a:xfrm>
        </p:spPr>
        <p:txBody>
          <a:bodyPr/>
          <a:lstStyle/>
          <a:p>
            <a:r>
              <a:rPr lang="en-US" dirty="0"/>
              <a:t>@</a:t>
            </a:r>
            <a:r>
              <a:rPr lang="en-US" dirty="0" err="1"/>
              <a:t>anondran</a:t>
            </a:r>
            <a:endParaRPr lang="en-US" dirty="0"/>
          </a:p>
          <a:p>
            <a:r>
              <a:rPr lang="en-US" dirty="0"/>
              <a:t>@</a:t>
            </a:r>
            <a:r>
              <a:rPr lang="en-US" dirty="0" err="1"/>
              <a:t>dtapscott</a:t>
            </a:r>
            <a:endParaRPr lang="en-US" dirty="0"/>
          </a:p>
          <a:p>
            <a:r>
              <a:rPr lang="en-US" dirty="0"/>
              <a:t>@</a:t>
            </a:r>
            <a:r>
              <a:rPr lang="en-US" dirty="0" err="1"/>
              <a:t>francispouilot</a:t>
            </a:r>
            <a:endParaRPr lang="en-US" dirty="0"/>
          </a:p>
          <a:p>
            <a:r>
              <a:rPr lang="en-US" dirty="0"/>
              <a:t>@</a:t>
            </a:r>
            <a:r>
              <a:rPr lang="en-US" dirty="0" err="1"/>
              <a:t>HeyTaiZen</a:t>
            </a:r>
            <a:endParaRPr lang="en-US" dirty="0"/>
          </a:p>
          <a:p>
            <a:r>
              <a:rPr lang="en-US" dirty="0"/>
              <a:t>@</a:t>
            </a:r>
            <a:r>
              <a:rPr lang="en-US" dirty="0" err="1"/>
              <a:t>iamjosephyoung</a:t>
            </a:r>
            <a:endParaRPr lang="en-US" dirty="0"/>
          </a:p>
          <a:p>
            <a:r>
              <a:rPr lang="en-US" dirty="0"/>
              <a:t>@</a:t>
            </a:r>
            <a:r>
              <a:rPr lang="en-US" dirty="0" err="1"/>
              <a:t>jonmatonis</a:t>
            </a:r>
            <a:endParaRPr lang="en-US" dirty="0"/>
          </a:p>
          <a:p>
            <a:r>
              <a:rPr lang="en-US" dirty="0"/>
              <a:t>@</a:t>
            </a:r>
            <a:r>
              <a:rPr lang="en-US" dirty="0" err="1"/>
              <a:t>TuurDemeester</a:t>
            </a:r>
            <a:endParaRPr lang="en-US" dirty="0"/>
          </a:p>
          <a:p>
            <a:r>
              <a:rPr lang="en-US" dirty="0"/>
              <a:t>@</a:t>
            </a:r>
            <a:r>
              <a:rPr lang="en-US" dirty="0" err="1"/>
              <a:t>VinnyLingham</a:t>
            </a:r>
            <a:endParaRPr lang="en-US" dirty="0"/>
          </a:p>
          <a:p>
            <a:r>
              <a:rPr lang="en-US" dirty="0"/>
              <a:t>@</a:t>
            </a:r>
            <a:r>
              <a:rPr lang="en-US" dirty="0" err="1"/>
              <a:t>woonomic</a:t>
            </a:r>
            <a:endParaRPr lang="en-SG" dirty="0"/>
          </a:p>
        </p:txBody>
      </p:sp>
    </p:spTree>
    <p:extLst>
      <p:ext uri="{BB962C8B-B14F-4D97-AF65-F5344CB8AC3E}">
        <p14:creationId xmlns:p14="http://schemas.microsoft.com/office/powerpoint/2010/main" val="3869377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 (with and without emoji)</a:t>
            </a:r>
            <a:endParaRPr lang="en-SG" dirty="0"/>
          </a:p>
        </p:txBody>
      </p:sp>
      <p:pic>
        <p:nvPicPr>
          <p:cNvPr id="3076" name="Picture 4" descr="https://raw.githubusercontent.com/ngokchaoho/author-topic/master/Screenshot%202019-04-04%20at%205.15.10%20P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102" y="2259344"/>
            <a:ext cx="5437761" cy="29984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creenshot 2019-04-04 at 5.16.38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778" y="2259344"/>
            <a:ext cx="5865779" cy="299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11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endParaRPr lang="en-S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Implemented on C++</a:t>
                </a:r>
              </a:p>
              <a:p>
                <a:r>
                  <a:rPr lang="en-US" dirty="0"/>
                  <a:t>In this experiment, Number of documents D = 50811, Number of author A = 9. Number of topics is chosen to be 100 and 1000 iterations before </a:t>
                </a:r>
                <a14:m>
                  <m:oMath xmlns:m="http://schemas.openxmlformats.org/officeDocument/2006/math">
                    <m:r>
                      <a:rPr lang="en-US" i="1">
                        <a:latin typeface="Cambria Math" panose="02040503050406030204" pitchFamily="18" charset="0"/>
                      </a:rPr>
                      <m:t>𝜙</m:t>
                    </m:r>
                  </m:oMath>
                </a14:m>
                <a:r>
                  <a:rPr lang="en-US" dirty="0"/>
                  <a:t> and </a:t>
                </a:r>
                <a14:m>
                  <m:oMath xmlns:m="http://schemas.openxmlformats.org/officeDocument/2006/math">
                    <m:r>
                      <a:rPr lang="en-US" i="1">
                        <a:latin typeface="Cambria Math" panose="02040503050406030204" pitchFamily="18" charset="0"/>
                      </a:rPr>
                      <m:t>𝜃</m:t>
                    </m:r>
                  </m:oMath>
                </a14:m>
                <a:r>
                  <a:rPr lang="en-US" dirty="0"/>
                  <a:t> is saved.</a:t>
                </a:r>
              </a:p>
              <a:p>
                <a:r>
                  <a:rPr lang="en-US" dirty="0"/>
                  <a:t>Time consumption: 19 hours for 1000 iterations 100 topics</a:t>
                </a:r>
                <a:endParaRPr lang="en-SG"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03" t="-1504"/>
                </a:stretch>
              </a:blipFill>
            </p:spPr>
            <p:txBody>
              <a:bodyPr/>
              <a:lstStyle/>
              <a:p>
                <a:r>
                  <a:rPr lang="en-SG">
                    <a:noFill/>
                  </a:rPr>
                  <a:t> </a:t>
                </a:r>
              </a:p>
            </p:txBody>
          </p:sp>
        </mc:Fallback>
      </mc:AlternateContent>
      <p:pic>
        <p:nvPicPr>
          <p:cNvPr id="4098" name="Picture 2" descr="https://raw.githubusercontent.com/ngokchaoho/author-topic/master/Screenshot%202019-03-30%20at%2012.54.59%20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9848" y="3848741"/>
            <a:ext cx="9474936"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68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10020" y="110342"/>
            <a:ext cx="10058400" cy="1609344"/>
          </a:xfrm>
        </p:spPr>
        <p:txBody>
          <a:bodyPr/>
          <a:lstStyle/>
          <a:p>
            <a:r>
              <a:rPr lang="en-US" dirty="0"/>
              <a:t>Topic trend</a:t>
            </a:r>
            <a:endParaRPr lang="en-SG" dirty="0"/>
          </a:p>
        </p:txBody>
      </p:sp>
      <p:sp>
        <p:nvSpPr>
          <p:cNvPr id="5" name="Rectangle 2"/>
          <p:cNvSpPr>
            <a:spLocks noChangeArrowheads="1"/>
          </p:cNvSpPr>
          <p:nvPr/>
        </p:nvSpPr>
        <p:spPr bwMode="auto">
          <a:xfrm>
            <a:off x="2356339" y="25673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p:cNvPicPr>
            <a:picLocks noChangeAspect="1"/>
          </p:cNvPicPr>
          <p:nvPr/>
        </p:nvPicPr>
        <p:blipFill>
          <a:blip r:embed="rId2"/>
          <a:stretch>
            <a:fillRect/>
          </a:stretch>
        </p:blipFill>
        <p:spPr>
          <a:xfrm>
            <a:off x="1010020" y="3296817"/>
            <a:ext cx="4947432" cy="2859013"/>
          </a:xfrm>
          <a:prstGeom prst="rect">
            <a:avLst/>
          </a:prstGeom>
        </p:spPr>
      </p:pic>
      <p:sp>
        <p:nvSpPr>
          <p:cNvPr id="13" name="矩形 12"/>
          <p:cNvSpPr/>
          <p:nvPr/>
        </p:nvSpPr>
        <p:spPr>
          <a:xfrm>
            <a:off x="551645" y="2481361"/>
            <a:ext cx="6096000" cy="369332"/>
          </a:xfrm>
          <a:prstGeom prst="rect">
            <a:avLst/>
          </a:prstGeom>
        </p:spPr>
        <p:txBody>
          <a:bodyPr>
            <a:spAutoFit/>
          </a:bodyPr>
          <a:lstStyle/>
          <a:p>
            <a:r>
              <a:rPr lang="en-US" altLang="zh-CN" b="1" dirty="0">
                <a:solidFill>
                  <a:srgbClr val="FF0000"/>
                </a:solidFill>
              </a:rPr>
              <a:t>Topic Distribution</a:t>
            </a:r>
            <a:endParaRPr lang="zh-CN" altLang="en-US" dirty="0"/>
          </a:p>
        </p:txBody>
      </p:sp>
      <p:sp>
        <p:nvSpPr>
          <p:cNvPr id="14" name="矩形 13"/>
          <p:cNvSpPr/>
          <p:nvPr/>
        </p:nvSpPr>
        <p:spPr>
          <a:xfrm>
            <a:off x="6915955" y="2435814"/>
            <a:ext cx="6096000" cy="369332"/>
          </a:xfrm>
          <a:prstGeom prst="rect">
            <a:avLst/>
          </a:prstGeom>
        </p:spPr>
        <p:txBody>
          <a:bodyPr>
            <a:spAutoFit/>
          </a:bodyPr>
          <a:lstStyle/>
          <a:p>
            <a:r>
              <a:rPr lang="en-US" altLang="zh-CN" b="1" dirty="0">
                <a:solidFill>
                  <a:srgbClr val="FF0000"/>
                </a:solidFill>
              </a:rPr>
              <a:t>Topic Trend Graph</a:t>
            </a:r>
            <a:endParaRPr lang="zh-CN" altLang="en-US" dirty="0"/>
          </a:p>
        </p:txBody>
      </p:sp>
      <p:sp>
        <p:nvSpPr>
          <p:cNvPr id="2" name="矩形 1"/>
          <p:cNvSpPr/>
          <p:nvPr/>
        </p:nvSpPr>
        <p:spPr>
          <a:xfrm>
            <a:off x="4931923" y="412259"/>
            <a:ext cx="6646184" cy="1754326"/>
          </a:xfrm>
          <a:prstGeom prst="rect">
            <a:avLst/>
          </a:prstGeom>
        </p:spPr>
        <p:txBody>
          <a:bodyPr wrap="square">
            <a:spAutoFit/>
          </a:bodyPr>
          <a:lstStyle/>
          <a:p>
            <a:pPr algn="just">
              <a:spcAft>
                <a:spcPts val="0"/>
              </a:spcAft>
            </a:pPr>
            <a:r>
              <a:rPr lang="en-US" altLang="zh-CN" b="1" dirty="0">
                <a:solidFill>
                  <a:srgbClr val="FF0000"/>
                </a:solidFill>
              </a:rPr>
              <a:t>Step 1 </a:t>
            </a:r>
            <a:r>
              <a:rPr lang="en-US" altLang="zh-CN" kern="100" dirty="0">
                <a:latin typeface="Calibri" panose="020F0502020204030204" pitchFamily="34" charset="0"/>
                <a:ea typeface="宋体" panose="02010600030101010101" pitchFamily="2" charset="-122"/>
                <a:cs typeface="Times New Roman" panose="02020603050405020304" pitchFamily="18" charset="0"/>
              </a:rPr>
              <a:t>Determine which topic the words belongs to according to its highest   probability </a:t>
            </a:r>
            <a:r>
              <a:rPr lang="en-US" altLang="zh-CN" dirty="0"/>
              <a:t>over 100 topics</a:t>
            </a:r>
          </a:p>
          <a:p>
            <a:pPr algn="just">
              <a:spcAft>
                <a:spcPts val="0"/>
              </a:spcAft>
            </a:pP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b="1" dirty="0">
                <a:solidFill>
                  <a:srgbClr val="FF0000"/>
                </a:solidFill>
              </a:rPr>
              <a:t>Step 2 </a:t>
            </a:r>
            <a:r>
              <a:rPr lang="en-US" altLang="zh-CN" kern="100" dirty="0">
                <a:latin typeface="Calibri" panose="020F0502020204030204" pitchFamily="34" charset="0"/>
                <a:ea typeface="宋体" panose="02010600030101010101" pitchFamily="2" charset="-122"/>
                <a:cs typeface="Times New Roman" panose="02020603050405020304" pitchFamily="18" charset="0"/>
              </a:rPr>
              <a:t>count the </a:t>
            </a:r>
            <a:r>
              <a:rPr lang="en-US" altLang="zh-CN" dirty="0"/>
              <a:t>frequency</a:t>
            </a:r>
            <a:r>
              <a:rPr lang="en-US" altLang="zh-CN" kern="100" dirty="0">
                <a:latin typeface="Calibri" panose="020F0502020204030204" pitchFamily="34" charset="0"/>
                <a:ea typeface="宋体" panose="02010600030101010101" pitchFamily="2" charset="-122"/>
                <a:cs typeface="Times New Roman" panose="02020603050405020304" pitchFamily="18" charset="0"/>
              </a:rPr>
              <a:t> of the words under each topic </a:t>
            </a:r>
          </a:p>
          <a:p>
            <a:pPr algn="just">
              <a:spcAft>
                <a:spcPts val="0"/>
              </a:spcAft>
            </a:pPr>
            <a:endParaRPr lang="en-US" altLang="zh-CN" kern="100" dirty="0">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altLang="zh-CN" b="1" dirty="0">
                <a:solidFill>
                  <a:srgbClr val="FF0000"/>
                </a:solidFill>
              </a:rPr>
              <a:t>Step 3 </a:t>
            </a:r>
            <a:r>
              <a:rPr lang="en-US" altLang="zh-CN" kern="100" dirty="0">
                <a:latin typeface="Calibri" panose="020F0502020204030204" pitchFamily="34" charset="0"/>
                <a:ea typeface="宋体" panose="02010600030101010101" pitchFamily="2" charset="-122"/>
                <a:cs typeface="Times New Roman" panose="02020603050405020304" pitchFamily="18" charset="0"/>
              </a:rPr>
              <a:t>Generate time-distributed matrix for different topics</a:t>
            </a:r>
            <a:endParaRPr lang="zh-CN"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6" name="图片 5"/>
          <p:cNvPicPr>
            <a:picLocks noChangeAspect="1"/>
          </p:cNvPicPr>
          <p:nvPr/>
        </p:nvPicPr>
        <p:blipFill>
          <a:blip r:embed="rId3"/>
          <a:stretch>
            <a:fillRect/>
          </a:stretch>
        </p:blipFill>
        <p:spPr>
          <a:xfrm>
            <a:off x="6156294" y="3205915"/>
            <a:ext cx="5525700" cy="3048182"/>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3048000" y="2967335"/>
                <a:ext cx="6096000" cy="923330"/>
              </a:xfrm>
              <a:prstGeom prst="rect">
                <a:avLst/>
              </a:prstGeom>
            </p:spPr>
            <p:txBody>
              <a:bodyPr>
                <a:spAutoFit/>
              </a:bodyPr>
              <a:lstStyle/>
              <a:p>
                <a:r>
                  <a:rPr lang="en-US" dirty="0">
                    <a:latin typeface="Garamond" panose="02020404030301010803" pitchFamily="18" charset="0"/>
                    <a:ea typeface="SimSun" panose="02010600030101010101" pitchFamily="2" charset="-122"/>
                    <a:cs typeface="Times New Roman" panose="02020603050405020304" pitchFamily="18" charset="0"/>
                  </a:rPr>
                  <a:t>In this experiment, Number of documents D = 50811, Number of author A = 9. Number of topics is chosen to be 100 and 1000 iterations before </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𝜙</m:t>
                    </m:r>
                  </m:oMath>
                </a14:m>
                <a:r>
                  <a:rPr lang="en-US" dirty="0">
                    <a:latin typeface="Garamond" panose="02020404030301010803" pitchFamily="18" charset="0"/>
                    <a:ea typeface="SimSun" panose="02010600030101010101" pitchFamily="2" charset="-122"/>
                    <a:cs typeface="Times New Roman" panose="02020603050405020304" pitchFamily="18" charset="0"/>
                  </a:rPr>
                  <a:t> and </a:t>
                </a:r>
                <a14:m>
                  <m:oMath xmlns:m="http://schemas.openxmlformats.org/officeDocument/2006/math">
                    <m:r>
                      <a:rPr lang="en-US" i="1">
                        <a:latin typeface="Cambria Math" panose="02040503050406030204" pitchFamily="18" charset="0"/>
                        <a:ea typeface="SimSun" panose="02010600030101010101" pitchFamily="2" charset="-122"/>
                        <a:cs typeface="Times New Roman" panose="02020603050405020304" pitchFamily="18" charset="0"/>
                      </a:rPr>
                      <m:t>𝜃</m:t>
                    </m:r>
                  </m:oMath>
                </a14:m>
                <a:r>
                  <a:rPr lang="en-US">
                    <a:latin typeface="Garamond" panose="02020404030301010803" pitchFamily="18" charset="0"/>
                    <a:ea typeface="SimSun" panose="02010600030101010101" pitchFamily="2" charset="-122"/>
                    <a:cs typeface="Times New Roman" panose="02020603050405020304" pitchFamily="18" charset="0"/>
                  </a:rPr>
                  <a:t> is saved. </a:t>
                </a:r>
                <a:endParaRPr lang="en-SG"/>
              </a:p>
            </p:txBody>
          </p:sp>
        </mc:Choice>
        <mc:Fallback xmlns="">
          <p:sp>
            <p:nvSpPr>
              <p:cNvPr id="3" name="Rectangle 2"/>
              <p:cNvSpPr>
                <a:spLocks noRot="1" noChangeAspect="1" noMove="1" noResize="1" noEditPoints="1" noAdjustHandles="1" noChangeArrowheads="1" noChangeShapeType="1" noTextEdit="1"/>
              </p:cNvSpPr>
              <p:nvPr/>
            </p:nvSpPr>
            <p:spPr>
              <a:xfrm>
                <a:off x="3048000" y="2967335"/>
                <a:ext cx="6096000" cy="923330"/>
              </a:xfrm>
              <a:prstGeom prst="rect">
                <a:avLst/>
              </a:prstGeom>
              <a:blipFill>
                <a:blip r:embed="rId4"/>
                <a:stretch>
                  <a:fillRect l="-800" t="-3974" b="-10596"/>
                </a:stretch>
              </a:blipFill>
            </p:spPr>
            <p:txBody>
              <a:bodyPr/>
              <a:lstStyle/>
              <a:p>
                <a:r>
                  <a:rPr lang="en-SG">
                    <a:noFill/>
                  </a:rPr>
                  <a:t> </a:t>
                </a:r>
              </a:p>
            </p:txBody>
          </p:sp>
        </mc:Fallback>
      </mc:AlternateContent>
    </p:spTree>
    <p:extLst>
      <p:ext uri="{BB962C8B-B14F-4D97-AF65-F5344CB8AC3E}">
        <p14:creationId xmlns:p14="http://schemas.microsoft.com/office/powerpoint/2010/main" val="11214298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1424</TotalTime>
  <Words>1165</Words>
  <Application>Microsoft Macintosh PowerPoint</Application>
  <PresentationFormat>Widescreen</PresentationFormat>
  <Paragraphs>230</Paragraphs>
  <Slides>26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Bahnschrift Condensed</vt:lpstr>
      <vt:lpstr>方正姚体</vt:lpstr>
      <vt:lpstr>宋体</vt:lpstr>
      <vt:lpstr>宋体</vt:lpstr>
      <vt:lpstr>Arial</vt:lpstr>
      <vt:lpstr>Calibri</vt:lpstr>
      <vt:lpstr>Cambria</vt:lpstr>
      <vt:lpstr>Cambria Math</vt:lpstr>
      <vt:lpstr>Garamond</vt:lpstr>
      <vt:lpstr>Rockwell</vt:lpstr>
      <vt:lpstr>Rockwell Condensed</vt:lpstr>
      <vt:lpstr>Times New Roman</vt:lpstr>
      <vt:lpstr>Wingdings</vt:lpstr>
      <vt:lpstr>Wood Type</vt:lpstr>
      <vt:lpstr>The Author-topic model applied to tweets for Bitcoin price prediction </vt:lpstr>
      <vt:lpstr>Abstract</vt:lpstr>
      <vt:lpstr>Literature review</vt:lpstr>
      <vt:lpstr>Generative Mechanism of author topic model </vt:lpstr>
      <vt:lpstr>Parameter estimation by Gibbs sampling</vt:lpstr>
      <vt:lpstr>9 Authors</vt:lpstr>
      <vt:lpstr>Data cleaning (with and without emoji)</vt:lpstr>
      <vt:lpstr>Implementation</vt:lpstr>
      <vt:lpstr>Topic trend</vt:lpstr>
      <vt:lpstr>EMPIRICAL TEST</vt:lpstr>
      <vt:lpstr>PowerPoint Presentation</vt:lpstr>
      <vt:lpstr>PowerPoint Presentation</vt:lpstr>
      <vt:lpstr>PowerPoint Presentation</vt:lpstr>
      <vt:lpstr>PowerPoint Presentation</vt:lpstr>
      <vt:lpstr>PowerPoint Presentation</vt:lpstr>
      <vt:lpstr>Bitcoin PRICE Prediction</vt:lpstr>
      <vt:lpstr>Bitcoin PRICE Prediction</vt:lpstr>
      <vt:lpstr>Bitcoin PRICE Prediction</vt:lpstr>
      <vt:lpstr>Bitcoin PRICE Prediction</vt:lpstr>
      <vt:lpstr>Bitcoin PRICE Prediction</vt:lpstr>
      <vt:lpstr>Bitcoin PRICE Prediction</vt:lpstr>
      <vt:lpstr>Bitcoin PRICE Prediction</vt:lpstr>
      <vt:lpstr>Bitcoin PRICE Prediction</vt:lpstr>
      <vt:lpstr>Bitcoin PRICE Prediction</vt:lpstr>
      <vt:lpstr>Bitcoin PRICE Prediction</vt:lpstr>
      <vt:lpstr>Thank   you</vt:lpstr>
    </vt:vector>
  </TitlesOfParts>
  <Company>National University of Singapore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Author-topic model for authors and</dc:title>
  <dc:creator>NUS</dc:creator>
  <cp:lastModifiedBy>Lian Zirui</cp:lastModifiedBy>
  <cp:revision>92</cp:revision>
  <cp:lastPrinted>2019-04-04T10:30:57Z</cp:lastPrinted>
  <dcterms:created xsi:type="dcterms:W3CDTF">2019-02-11T14:17:14Z</dcterms:created>
  <dcterms:modified xsi:type="dcterms:W3CDTF">2019-04-07T11:44:04Z</dcterms:modified>
</cp:coreProperties>
</file>